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1"/>
  </p:notesMasterIdLst>
  <p:sldIdLst>
    <p:sldId id="256" r:id="rId2"/>
    <p:sldId id="297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6" r:id="rId20"/>
    <p:sldId id="317" r:id="rId21"/>
    <p:sldId id="318" r:id="rId22"/>
    <p:sldId id="319" r:id="rId23"/>
    <p:sldId id="322" r:id="rId24"/>
    <p:sldId id="320" r:id="rId25"/>
    <p:sldId id="321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6" r:id="rId49"/>
    <p:sldId id="345" r:id="rId50"/>
  </p:sldIdLst>
  <p:sldSz cx="9144000" cy="5143500" type="screen16x9"/>
  <p:notesSz cx="6858000" cy="9144000"/>
  <p:embeddedFontLst>
    <p:embeddedFont>
      <p:font typeface="Advent Pro Light" panose="020B0604020202020204" charset="0"/>
      <p:regular r:id="rId52"/>
      <p:bold r:id="rId53"/>
    </p:embeddedFont>
    <p:embeddedFont>
      <p:font typeface="Anton" panose="020B0604020202020204" charset="0"/>
      <p:regular r:id="rId54"/>
    </p:embeddedFont>
    <p:embeddedFont>
      <p:font typeface="Fira Sans Condensed" panose="020B0604020202020204" charset="0"/>
      <p:regular r:id="rId55"/>
      <p:bold r:id="rId56"/>
      <p:italic r:id="rId57"/>
      <p:boldItalic r:id="rId58"/>
    </p:embeddedFont>
    <p:embeddedFont>
      <p:font typeface="Fira Sans Condensed Light" panose="020B0604020202020204" charset="0"/>
      <p:regular r:id="rId59"/>
      <p:bold r:id="rId60"/>
      <p:italic r:id="rId61"/>
      <p:boldItalic r:id="rId62"/>
    </p:embeddedFont>
    <p:embeddedFont>
      <p:font typeface="Rajdhani" panose="020B0604020202020204" charset="0"/>
      <p:regular r:id="rId63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98F720-9175-43D9-985C-53B9219C0BA4}">
  <a:tblStyle styleId="{EA98F720-9175-43D9-985C-53B9219C0B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389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982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816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840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164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712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839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693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574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383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419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5abef013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5abef013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209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01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871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7595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5619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7741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238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7279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224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292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6704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949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092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9755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5904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387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1367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5023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1587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3183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47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620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1752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6563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7301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094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2121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9861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839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5665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9811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362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477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910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330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362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061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6" r:id="rId5"/>
    <p:sldLayoutId id="2147483659" r:id="rId6"/>
    <p:sldLayoutId id="2147483660" r:id="rId7"/>
    <p:sldLayoutId id="2147483662" r:id="rId8"/>
    <p:sldLayoutId id="2147483664" r:id="rId9"/>
    <p:sldLayoutId id="2147483665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tasks/manage-environments.html#removing-an-environmen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4linux.com.br/o-que-e-devops/" TargetMode="External"/><Relationship Id="rId4" Type="http://schemas.openxmlformats.org/officeDocument/2006/relationships/hyperlink" Target="https://github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aocym/aulas_pyth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joaocym@gmail.com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hyperlink" Target="https://docs.conda.io/en/latest/miniconda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Python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Aula 0 – Introdução e Instalação</a:t>
            </a:r>
            <a:endParaRPr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Criando o primeiro ambiente (Pt 2)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656395" y="1676343"/>
            <a:ext cx="3533290" cy="2691052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842775" y="1676343"/>
            <a:ext cx="3910392" cy="3124257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/>
              <a:t>No </a:t>
            </a:r>
            <a:r>
              <a:rPr lang="pt-BR" sz="1400" dirty="0" err="1"/>
              <a:t>PowerShell</a:t>
            </a:r>
            <a:r>
              <a:rPr lang="pt-BR" sz="1400" dirty="0"/>
              <a:t> vai estar escrito o nome do ambiente no qual se está trabalhando entre parênteses e o diretório de trabalho</a:t>
            </a:r>
            <a:endParaRPr lang="en"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0FF44AD7-E3BF-4CAE-9957-DF92FC4D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92" y="2392388"/>
            <a:ext cx="3102881" cy="80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37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Criando o primeiro ambiente (Pt 3)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4572000" y="1566389"/>
            <a:ext cx="4175653" cy="3246937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3"/>
              <a:ext cx="3966900" cy="3035171"/>
              <a:chOff x="3605853" y="1447363"/>
              <a:chExt cx="3966900" cy="3035171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3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49619" y="1459353"/>
            <a:ext cx="3910392" cy="3124257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/>
              <a:t>Utilize o comando “conda </a:t>
            </a:r>
            <a:r>
              <a:rPr lang="pt-BR" sz="1400" dirty="0" err="1"/>
              <a:t>create</a:t>
            </a:r>
            <a:r>
              <a:rPr lang="pt-BR" sz="1400" dirty="0"/>
              <a:t> –n &lt;nome do ambiente&gt;” para criar um novo ambiente.</a:t>
            </a:r>
            <a:endParaRPr lang="en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360011" y="249091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6013FE18-2E99-4C17-8B8D-79DD84028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474" y="1734808"/>
            <a:ext cx="3151142" cy="23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66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Criando o primeiro ambiente (Pt 4)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272845" y="1527540"/>
            <a:ext cx="4175653" cy="3246937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3"/>
              <a:ext cx="3966900" cy="3035171"/>
              <a:chOff x="3605853" y="1447363"/>
              <a:chExt cx="3966900" cy="3035171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3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960763" y="1498044"/>
            <a:ext cx="3910392" cy="3124257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/>
              <a:t>Utilize o comando “conda </a:t>
            </a:r>
            <a:r>
              <a:rPr lang="pt-BR" sz="1400" dirty="0" err="1"/>
              <a:t>activate</a:t>
            </a:r>
            <a:r>
              <a:rPr lang="pt-BR" sz="1400" dirty="0"/>
              <a:t> &lt;nome do ambiente&gt;” para mudar para o novo ambiente criado. O nome do ambiente entre parênteses mudará.</a:t>
            </a:r>
            <a:endParaRPr lang="en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736096" y="249091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A8560C26-D9C8-40A0-8C9F-370826523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2" y="2496236"/>
            <a:ext cx="3698196" cy="6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00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Criando o primeiro ambiente (Pt 5)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4572000" y="1566389"/>
            <a:ext cx="4175653" cy="3246937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3"/>
              <a:ext cx="3966900" cy="3035171"/>
              <a:chOff x="3605853" y="1447363"/>
              <a:chExt cx="3966900" cy="3035171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3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49619" y="1459353"/>
            <a:ext cx="3910392" cy="3124257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/>
              <a:t>Utilize o comando “conda </a:t>
            </a:r>
            <a:r>
              <a:rPr lang="pt-BR" sz="1400" dirty="0" err="1"/>
              <a:t>search</a:t>
            </a:r>
            <a:r>
              <a:rPr lang="pt-BR" sz="1400" dirty="0"/>
              <a:t> &lt;nome do pacote&gt;” para procurar por algum pacote no repositório do </a:t>
            </a:r>
            <a:r>
              <a:rPr lang="pt-BR" sz="1400" dirty="0" err="1"/>
              <a:t>Anacoda</a:t>
            </a:r>
            <a:r>
              <a:rPr lang="pt-BR" sz="1400" dirty="0"/>
              <a:t>. O comando vai retornar as versões disponíveis. Dentro de cada ambiente conda, o Python aparece como se fosse um pacote e deve ser a primeira coisa a ser instalada.</a:t>
            </a:r>
            <a:endParaRPr lang="en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360011" y="249091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005CC4BF-C84B-4D19-8CA7-A3BAE865E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473" y="1777358"/>
            <a:ext cx="3515144" cy="223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25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Criando o primeiro ambiente (Pt 6)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272845" y="1527540"/>
            <a:ext cx="4175653" cy="3246937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3"/>
              <a:ext cx="3966900" cy="3035171"/>
              <a:chOff x="3605853" y="1447363"/>
              <a:chExt cx="3966900" cy="3035171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3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960763" y="1498044"/>
            <a:ext cx="3910392" cy="2697123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/>
              <a:t>Utilize o comando “conda </a:t>
            </a:r>
            <a:r>
              <a:rPr lang="pt-BR" sz="1400" dirty="0" err="1"/>
              <a:t>install</a:t>
            </a:r>
            <a:r>
              <a:rPr lang="pt-BR" sz="1400" dirty="0"/>
              <a:t> &lt;nome do pacote&gt;=&lt;versão&gt;” para instalar uma versão específica de algum pacote, ou simplesmente “conda </a:t>
            </a:r>
            <a:r>
              <a:rPr lang="pt-BR" sz="1400" dirty="0" err="1"/>
              <a:t>install</a:t>
            </a:r>
            <a:r>
              <a:rPr lang="pt-BR" sz="1400" dirty="0"/>
              <a:t> &lt;nome do pacote&gt;” para instalar a última versão do pacote no repositório.</a:t>
            </a: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736096" y="249091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583A82C5-AC26-4192-BC17-7B02044DB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43" y="1706526"/>
            <a:ext cx="3135295" cy="233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7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</a:rPr>
              <a:t>Observações finais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209367"/>
            <a:ext cx="7704000" cy="3487994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>
                <a:solidFill>
                  <a:srgbClr val="F3F3F3"/>
                </a:solidFill>
              </a:rPr>
              <a:t>Outros comandos úteis</a:t>
            </a:r>
            <a:r>
              <a:rPr lang="pt-BR" dirty="0"/>
              <a:t>:</a:t>
            </a:r>
          </a:p>
          <a:p>
            <a:pPr lvl="1" indent="-311150">
              <a:spcBef>
                <a:spcPts val="0"/>
              </a:spcBef>
              <a:buClr>
                <a:srgbClr val="F3F3F3"/>
              </a:buClr>
              <a:buSzPts val="1300"/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3F3F3"/>
                </a:solidFill>
              </a:rPr>
              <a:t>conda </a:t>
            </a:r>
            <a:r>
              <a:rPr lang="pt-BR" b="1" dirty="0" err="1">
                <a:solidFill>
                  <a:srgbClr val="F3F3F3"/>
                </a:solidFill>
              </a:rPr>
              <a:t>env</a:t>
            </a:r>
            <a:r>
              <a:rPr lang="pt-BR" b="1" dirty="0">
                <a:solidFill>
                  <a:srgbClr val="F3F3F3"/>
                </a:solidFill>
              </a:rPr>
              <a:t> </a:t>
            </a:r>
            <a:r>
              <a:rPr lang="pt-BR" b="1" dirty="0" err="1">
                <a:solidFill>
                  <a:srgbClr val="F3F3F3"/>
                </a:solidFill>
              </a:rPr>
              <a:t>list</a:t>
            </a:r>
            <a:r>
              <a:rPr lang="pt-BR" b="1" dirty="0"/>
              <a:t> </a:t>
            </a:r>
            <a:r>
              <a:rPr lang="pt-BR" dirty="0">
                <a:solidFill>
                  <a:srgbClr val="F3F3F3"/>
                </a:solidFill>
              </a:rPr>
              <a:t>mostra a lista de ambientes</a:t>
            </a:r>
          </a:p>
          <a:p>
            <a:pPr lvl="1" indent="-311150">
              <a:spcBef>
                <a:spcPts val="0"/>
              </a:spcBef>
              <a:buClr>
                <a:srgbClr val="F3F3F3"/>
              </a:buClr>
              <a:buSzPts val="1300"/>
              <a:buFont typeface="Arial" panose="020B0604020202020204" pitchFamily="34" charset="0"/>
              <a:buChar char="•"/>
            </a:pPr>
            <a:r>
              <a:rPr lang="pt-BR" b="1" dirty="0"/>
              <a:t>conda </a:t>
            </a:r>
            <a:r>
              <a:rPr lang="pt-BR" b="1" dirty="0" err="1"/>
              <a:t>list</a:t>
            </a:r>
            <a:r>
              <a:rPr lang="pt-BR" b="1" dirty="0"/>
              <a:t> </a:t>
            </a:r>
            <a:r>
              <a:rPr lang="pt-BR" dirty="0"/>
              <a:t>mostra a lista de pacotes instalados no ambiente ativo</a:t>
            </a:r>
          </a:p>
          <a:p>
            <a:pPr lvl="1" indent="-311150">
              <a:spcBef>
                <a:spcPts val="0"/>
              </a:spcBef>
              <a:buClr>
                <a:srgbClr val="F3F3F3"/>
              </a:buClr>
              <a:buSzPts val="1300"/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3F3F3"/>
                </a:solidFill>
              </a:rPr>
              <a:t>conda</a:t>
            </a:r>
            <a:r>
              <a:rPr lang="en-US" b="1" dirty="0">
                <a:solidFill>
                  <a:srgbClr val="F3F3F3"/>
                </a:solidFill>
              </a:rPr>
              <a:t> remove --name &lt;</a:t>
            </a:r>
            <a:r>
              <a:rPr lang="en-US" b="1" dirty="0" err="1">
                <a:solidFill>
                  <a:srgbClr val="F3F3F3"/>
                </a:solidFill>
              </a:rPr>
              <a:t>nome</a:t>
            </a:r>
            <a:r>
              <a:rPr lang="en-US" b="1" dirty="0">
                <a:solidFill>
                  <a:srgbClr val="F3F3F3"/>
                </a:solidFill>
              </a:rPr>
              <a:t> do </a:t>
            </a:r>
            <a:r>
              <a:rPr lang="en-US" b="1" dirty="0" err="1">
                <a:solidFill>
                  <a:srgbClr val="F3F3F3"/>
                </a:solidFill>
              </a:rPr>
              <a:t>ambiente</a:t>
            </a:r>
            <a:r>
              <a:rPr lang="en-US" b="1" dirty="0">
                <a:solidFill>
                  <a:srgbClr val="F3F3F3"/>
                </a:solidFill>
              </a:rPr>
              <a:t>&gt; -–all </a:t>
            </a:r>
            <a:r>
              <a:rPr lang="en-US" dirty="0">
                <a:solidFill>
                  <a:srgbClr val="F3F3F3"/>
                </a:solidFill>
              </a:rPr>
              <a:t>remove o </a:t>
            </a:r>
            <a:r>
              <a:rPr lang="en-US" dirty="0" err="1">
                <a:solidFill>
                  <a:srgbClr val="F3F3F3"/>
                </a:solidFill>
              </a:rPr>
              <a:t>ambie</a:t>
            </a:r>
            <a:r>
              <a:rPr lang="en-US" dirty="0" err="1"/>
              <a:t>nte</a:t>
            </a:r>
            <a:r>
              <a:rPr lang="en-US" dirty="0"/>
              <a:t> </a:t>
            </a:r>
            <a:r>
              <a:rPr lang="en-US" dirty="0" err="1"/>
              <a:t>escolhido</a:t>
            </a:r>
            <a:endParaRPr lang="pt-BR" b="1" dirty="0">
              <a:solidFill>
                <a:srgbClr val="F3F3F3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b="1" dirty="0">
                <a:solidFill>
                  <a:srgbClr val="F3F3F3"/>
                </a:solidFill>
              </a:rPr>
              <a:t>Gerenciando ambientes: </a:t>
            </a:r>
            <a:r>
              <a:rPr lang="pt-BR" dirty="0">
                <a:solidFill>
                  <a:srgbClr val="F3F3F3"/>
                </a:solidFill>
                <a:hlinkClick r:id="rId3"/>
              </a:rPr>
              <a:t>https://docs.conda.io/projects/conda/en/latest/user-guide/tasks/manage-environments.html#removing-an-environment</a:t>
            </a:r>
            <a:endParaRPr lang="pt-BR" dirty="0">
              <a:solidFill>
                <a:srgbClr val="F3F3F3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b="1" dirty="0">
                <a:solidFill>
                  <a:srgbClr val="F3F3F3"/>
                </a:solidFill>
              </a:rPr>
              <a:t>Evite instalar pacotes no ambiente </a:t>
            </a:r>
            <a:r>
              <a:rPr lang="pt-BR" b="1" dirty="0"/>
              <a:t>base para não o poluir.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b="1" dirty="0">
                <a:solidFill>
                  <a:srgbClr val="F3F3F3"/>
                </a:solidFill>
              </a:rPr>
              <a:t>Para cada projeto</a:t>
            </a:r>
            <a:r>
              <a:rPr lang="pt-BR" b="1" dirty="0"/>
              <a:t> e/ou repositório, crie um ambiente novo.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>
                <a:solidFill>
                  <a:srgbClr val="F3F3F3"/>
                </a:solidFill>
              </a:rPr>
              <a:t>Quanto mais pacotes são instalados em um ambiente, maior a chance de dar conflito entre os pacotes e de quebrar o ambiente pois, muitas vezes, pacotes possuem dependências conflitantes. Portanto: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/>
              <a:t>Procure manter o ambiente enxuto, com o menor número de pacotes possível, apenas o necessário para rodar as aplicações do projeto.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>
                <a:solidFill>
                  <a:srgbClr val="F3F3F3"/>
                </a:solidFill>
              </a:rPr>
              <a:t>O único pacote que recomendo instalar com o comando “conda </a:t>
            </a:r>
            <a:r>
              <a:rPr lang="pt-BR" dirty="0" err="1">
                <a:solidFill>
                  <a:srgbClr val="F3F3F3"/>
                </a:solidFill>
              </a:rPr>
              <a:t>install</a:t>
            </a:r>
            <a:r>
              <a:rPr lang="pt-BR" dirty="0">
                <a:solidFill>
                  <a:srgbClr val="F3F3F3"/>
                </a:solidFill>
              </a:rPr>
              <a:t>” é o próprio Python. Sugiro que todos os outros pacotes sejam instalados da forma que será comentada na próxima seção.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endParaRPr lang="pt-BR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31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Pypi e pip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156314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864947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7" y="1441974"/>
            <a:ext cx="2127067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Introdução</a:t>
            </a:r>
            <a:endParaRPr sz="3200"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614446" y="707922"/>
            <a:ext cx="5265027" cy="41369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" sz="1800" dirty="0"/>
              <a:t>Quando utilizamos “conda install”, estamos instalando um pacote a partir do repositório do Anaconda. Contudo, a maneira mais usual de instalar pacotes é utilizar o comando “pip install”.</a:t>
            </a:r>
          </a:p>
          <a:p>
            <a:pPr marL="342900" lvl="0" indent="-342900" algn="l" rtl="0"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" sz="1800" dirty="0"/>
              <a:t>O comando “pip install” busca pacotes no repositório Pypi (</a:t>
            </a:r>
            <a:r>
              <a:rPr lang="pt-BR" sz="1800" dirty="0">
                <a:hlinkClick r:id="rId3"/>
              </a:rPr>
              <a:t>https://pypi.org/</a:t>
            </a:r>
            <a:r>
              <a:rPr lang="en" sz="1800" dirty="0"/>
              <a:t>), que é o maior repositório de pacotes Python e o mais utilizado.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174529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101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</a:rPr>
              <a:t>Por que usar pip e como usar?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782865"/>
            <a:ext cx="7704000" cy="4246335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 err="1"/>
              <a:t>Pypi</a:t>
            </a:r>
            <a:r>
              <a:rPr lang="pt-BR" dirty="0"/>
              <a:t> é o maior repositório de pacotes Python com a maior variedade de pacotes e maior número de versões. É provável que boa parte das últimas versões dos pacotes sejam encontradas apenas no </a:t>
            </a:r>
            <a:r>
              <a:rPr lang="pt-BR" dirty="0" err="1"/>
              <a:t>Pypi</a:t>
            </a:r>
            <a:r>
              <a:rPr lang="pt-BR" dirty="0">
                <a:solidFill>
                  <a:srgbClr val="F3F3F3"/>
                </a:solidFill>
              </a:rPr>
              <a:t>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/>
              <a:t>Como a maioria das pessoas usa o </a:t>
            </a:r>
            <a:r>
              <a:rPr lang="pt-BR" dirty="0" err="1"/>
              <a:t>Pypi</a:t>
            </a:r>
            <a:r>
              <a:rPr lang="pt-BR" dirty="0"/>
              <a:t>, é mais provável que se consiga sincronizar os ambientes das pessoas de um grupo ou projeto se todas estiverem utilizando o </a:t>
            </a:r>
            <a:r>
              <a:rPr lang="pt-BR" dirty="0" err="1"/>
              <a:t>Pypi</a:t>
            </a:r>
            <a:r>
              <a:rPr lang="pt-BR" dirty="0"/>
              <a:t>, visto que nem todo mundo usa Anaconda.</a:t>
            </a:r>
            <a:endParaRPr lang="pt-BR" dirty="0">
              <a:solidFill>
                <a:srgbClr val="F3F3F3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>
                <a:solidFill>
                  <a:srgbClr val="F3F3F3"/>
                </a:solidFill>
              </a:rPr>
              <a:t>Para buscar um pacote o melhor método atualmente é fazer uma busca no Google pelo pacote e ver as instruções de instalação pelo </a:t>
            </a:r>
            <a:r>
              <a:rPr lang="pt-BR" dirty="0" err="1">
                <a:solidFill>
                  <a:srgbClr val="F3F3F3"/>
                </a:solidFill>
              </a:rPr>
              <a:t>pip</a:t>
            </a:r>
            <a:r>
              <a:rPr lang="pt-BR" dirty="0">
                <a:solidFill>
                  <a:srgbClr val="F3F3F3"/>
                </a:solidFill>
              </a:rPr>
              <a:t>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/>
              <a:t>Para instalar um pacote, utiliza-se o comando “</a:t>
            </a:r>
            <a:r>
              <a:rPr lang="pt-BR" dirty="0" err="1"/>
              <a:t>pip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&lt;nome do pacote&gt;” ou “</a:t>
            </a:r>
            <a:r>
              <a:rPr lang="pt-BR" dirty="0" err="1"/>
              <a:t>pip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&lt;nome do pacote&gt;==&lt;versão&gt;”. Diferentemente do comando </a:t>
            </a:r>
            <a:r>
              <a:rPr lang="pt-BR" dirty="0" err="1"/>
              <a:t>install</a:t>
            </a:r>
            <a:r>
              <a:rPr lang="pt-BR" dirty="0"/>
              <a:t> do conda, aqui se utilizam dois sinais de igual para especificar a versão.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>
                <a:solidFill>
                  <a:srgbClr val="F3F3F3"/>
                </a:solidFill>
              </a:rPr>
              <a:t>Para lista os pacotes instalados via </a:t>
            </a:r>
            <a:r>
              <a:rPr lang="pt-BR" dirty="0" err="1">
                <a:solidFill>
                  <a:srgbClr val="F3F3F3"/>
                </a:solidFill>
              </a:rPr>
              <a:t>pip</a:t>
            </a:r>
            <a:r>
              <a:rPr lang="pt-BR" dirty="0">
                <a:solidFill>
                  <a:srgbClr val="F3F3F3"/>
                </a:solidFill>
              </a:rPr>
              <a:t>, pode-se utilizar o comando “</a:t>
            </a:r>
            <a:r>
              <a:rPr lang="pt-BR" dirty="0" err="1">
                <a:solidFill>
                  <a:srgbClr val="F3F3F3"/>
                </a:solidFill>
              </a:rPr>
              <a:t>pip</a:t>
            </a:r>
            <a:r>
              <a:rPr lang="pt-BR" dirty="0">
                <a:solidFill>
                  <a:srgbClr val="F3F3F3"/>
                </a:solidFill>
              </a:rPr>
              <a:t> </a:t>
            </a:r>
            <a:r>
              <a:rPr lang="pt-BR" dirty="0" err="1">
                <a:solidFill>
                  <a:srgbClr val="F3F3F3"/>
                </a:solidFill>
              </a:rPr>
              <a:t>list</a:t>
            </a:r>
            <a:r>
              <a:rPr lang="pt-BR" dirty="0">
                <a:solidFill>
                  <a:srgbClr val="F3F3F3"/>
                </a:solidFill>
              </a:rPr>
              <a:t>”. O comando “</a:t>
            </a:r>
            <a:r>
              <a:rPr lang="pt-BR" dirty="0" err="1">
                <a:solidFill>
                  <a:srgbClr val="F3F3F3"/>
                </a:solidFill>
              </a:rPr>
              <a:t>pip</a:t>
            </a:r>
            <a:r>
              <a:rPr lang="pt-BR" dirty="0">
                <a:solidFill>
                  <a:srgbClr val="F3F3F3"/>
                </a:solidFill>
              </a:rPr>
              <a:t> </a:t>
            </a:r>
            <a:r>
              <a:rPr lang="pt-BR" dirty="0" err="1">
                <a:solidFill>
                  <a:srgbClr val="F3F3F3"/>
                </a:solidFill>
              </a:rPr>
              <a:t>list</a:t>
            </a:r>
            <a:r>
              <a:rPr lang="pt-BR" dirty="0">
                <a:solidFill>
                  <a:srgbClr val="F3F3F3"/>
                </a:solidFill>
              </a:rPr>
              <a:t>” não mostra os pacotes instalados via conda, mas o comando conda </a:t>
            </a:r>
            <a:r>
              <a:rPr lang="pt-BR" dirty="0" err="1">
                <a:solidFill>
                  <a:srgbClr val="F3F3F3"/>
                </a:solidFill>
              </a:rPr>
              <a:t>list</a:t>
            </a:r>
            <a:r>
              <a:rPr lang="pt-BR" dirty="0">
                <a:solidFill>
                  <a:srgbClr val="F3F3F3"/>
                </a:solidFill>
              </a:rPr>
              <a:t> mostra os pacotes instalados via </a:t>
            </a:r>
            <a:r>
              <a:rPr lang="pt-BR" dirty="0" err="1">
                <a:solidFill>
                  <a:srgbClr val="F3F3F3"/>
                </a:solidFill>
              </a:rPr>
              <a:t>pip</a:t>
            </a:r>
            <a:r>
              <a:rPr lang="pt-BR" dirty="0">
                <a:solidFill>
                  <a:srgbClr val="F3F3F3"/>
                </a:solidFill>
              </a:rPr>
              <a:t>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/>
              <a:t>É possível exportar a lista de pacotes instalados em um ambiente por meio do comando “</a:t>
            </a:r>
            <a:r>
              <a:rPr lang="pt-BR" dirty="0" err="1"/>
              <a:t>pip</a:t>
            </a:r>
            <a:r>
              <a:rPr lang="pt-BR" dirty="0"/>
              <a:t> </a:t>
            </a:r>
            <a:r>
              <a:rPr lang="pt-BR" dirty="0" err="1"/>
              <a:t>freeze</a:t>
            </a:r>
            <a:r>
              <a:rPr lang="pt-BR" dirty="0"/>
              <a:t> &gt; requirements.txt”. Com isso, outra pessoa pode configurar o ambiente dela exatamente com os mesmos pacotes.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/>
              <a:t>Para instalar pacotes via requirements.txt, utiliza-se o comando “</a:t>
            </a:r>
            <a:r>
              <a:rPr lang="en-US" dirty="0"/>
              <a:t>pip install -r requirements.txt</a:t>
            </a:r>
            <a:r>
              <a:rPr lang="pt-BR" dirty="0"/>
              <a:t>” com o diretório ativo do ambiente apontando para a pasta que contém o arquivo </a:t>
            </a:r>
            <a:r>
              <a:rPr lang="en-US" dirty="0"/>
              <a:t>requirements.txt.</a:t>
            </a:r>
            <a:endParaRPr lang="pt-BR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endParaRPr lang="pt-BR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421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4801915" y="1828743"/>
            <a:ext cx="3533290" cy="2691052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754" name="Google Shape;1754;p44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3" name="Google Shape;1745;p44">
            <a:extLst>
              <a:ext uri="{FF2B5EF4-FFF2-40B4-BE49-F238E27FC236}">
                <a16:creationId xmlns:a16="http://schemas.microsoft.com/office/drawing/2014/main" id="{E5A476C3-5CBF-4719-8A53-C9708A4E6FAD}"/>
              </a:ext>
            </a:extLst>
          </p:cNvPr>
          <p:cNvGrpSpPr/>
          <p:nvPr/>
        </p:nvGrpSpPr>
        <p:grpSpPr>
          <a:xfrm>
            <a:off x="808795" y="1828743"/>
            <a:ext cx="3533290" cy="2691052"/>
            <a:chOff x="3578510" y="1419647"/>
            <a:chExt cx="4021500" cy="3062887"/>
          </a:xfrm>
        </p:grpSpPr>
        <p:sp>
          <p:nvSpPr>
            <p:cNvPr id="14" name="Google Shape;1746;p44">
              <a:extLst>
                <a:ext uri="{FF2B5EF4-FFF2-40B4-BE49-F238E27FC236}">
                  <a16:creationId xmlns:a16="http://schemas.microsoft.com/office/drawing/2014/main" id="{36C467A4-3205-4FBB-8887-2DE32691D45B}"/>
                </a:ext>
              </a:extLst>
            </p:cNvPr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7;p44">
              <a:extLst>
                <a:ext uri="{FF2B5EF4-FFF2-40B4-BE49-F238E27FC236}">
                  <a16:creationId xmlns:a16="http://schemas.microsoft.com/office/drawing/2014/main" id="{D8817069-27AE-47E4-A269-B8A42CAACF98}"/>
                </a:ext>
              </a:extLst>
            </p:cNvPr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748;p44">
              <a:extLst>
                <a:ext uri="{FF2B5EF4-FFF2-40B4-BE49-F238E27FC236}">
                  <a16:creationId xmlns:a16="http://schemas.microsoft.com/office/drawing/2014/main" id="{EC7102AA-EA20-4C73-BB7E-B6DE8EF8E073}"/>
                </a:ext>
              </a:extLst>
            </p:cNvPr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8" name="Google Shape;1749;p44">
                <a:extLst>
                  <a:ext uri="{FF2B5EF4-FFF2-40B4-BE49-F238E27FC236}">
                    <a16:creationId xmlns:a16="http://schemas.microsoft.com/office/drawing/2014/main" id="{FBDAF5CA-FE6C-4FD4-B3E0-4CD31E2C67BE}"/>
                  </a:ext>
                </a:extLst>
              </p:cNvPr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750;p44">
                <a:extLst>
                  <a:ext uri="{FF2B5EF4-FFF2-40B4-BE49-F238E27FC236}">
                    <a16:creationId xmlns:a16="http://schemas.microsoft.com/office/drawing/2014/main" id="{91A57146-25D1-472D-8B9B-271F397F62DC}"/>
                  </a:ext>
                </a:extLst>
              </p:cNvPr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" name="Google Shape;1751;p44">
              <a:extLst>
                <a:ext uri="{FF2B5EF4-FFF2-40B4-BE49-F238E27FC236}">
                  <a16:creationId xmlns:a16="http://schemas.microsoft.com/office/drawing/2014/main" id="{585DE93D-3B3A-441E-B2D7-27EE3C60EC75}"/>
                </a:ext>
              </a:extLst>
            </p:cNvPr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FEB1A9DD-D647-4386-9660-91B0CBB64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6" y="2075763"/>
            <a:ext cx="3221274" cy="173992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667D2ED-E5AF-44EF-A667-F29B3FC6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652" y="1997910"/>
            <a:ext cx="3100802" cy="189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7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 que Python?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533081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title" idx="15"/>
          </p:nvPr>
        </p:nvSpPr>
        <p:spPr>
          <a:xfrm>
            <a:off x="720000" y="2963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Pacotes de interesse</a:t>
            </a:r>
            <a:endParaRPr dirty="0"/>
          </a:p>
        </p:txBody>
      </p:sp>
      <p:sp>
        <p:nvSpPr>
          <p:cNvPr id="683" name="Google Shape;683;p35"/>
          <p:cNvSpPr txBox="1">
            <a:spLocks noGrp="1"/>
          </p:cNvSpPr>
          <p:nvPr>
            <p:ph type="title"/>
          </p:nvPr>
        </p:nvSpPr>
        <p:spPr>
          <a:xfrm>
            <a:off x="916175" y="942369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Pandas</a:t>
            </a:r>
            <a:endParaRPr dirty="0"/>
          </a:p>
        </p:txBody>
      </p:sp>
      <p:sp>
        <p:nvSpPr>
          <p:cNvPr id="684" name="Google Shape;684;p35"/>
          <p:cNvSpPr txBox="1">
            <a:spLocks noGrp="1"/>
          </p:cNvSpPr>
          <p:nvPr>
            <p:ph type="subTitle" idx="1"/>
          </p:nvPr>
        </p:nvSpPr>
        <p:spPr>
          <a:xfrm>
            <a:off x="786275" y="1936649"/>
            <a:ext cx="2101200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pip install pandas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É utilizado para lidar com tabelas de dados</a:t>
            </a:r>
            <a:endParaRPr dirty="0"/>
          </a:p>
        </p:txBody>
      </p:sp>
      <p:sp>
        <p:nvSpPr>
          <p:cNvPr id="685" name="Google Shape;685;p35"/>
          <p:cNvSpPr txBox="1">
            <a:spLocks noGrp="1"/>
          </p:cNvSpPr>
          <p:nvPr>
            <p:ph type="title" idx="2"/>
          </p:nvPr>
        </p:nvSpPr>
        <p:spPr>
          <a:xfrm>
            <a:off x="6298374" y="942369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Matplotlib</a:t>
            </a:r>
            <a:endParaRPr dirty="0"/>
          </a:p>
        </p:txBody>
      </p:sp>
      <p:sp>
        <p:nvSpPr>
          <p:cNvPr id="686" name="Google Shape;686;p35"/>
          <p:cNvSpPr txBox="1">
            <a:spLocks noGrp="1"/>
          </p:cNvSpPr>
          <p:nvPr>
            <p:ph type="subTitle" idx="3"/>
          </p:nvPr>
        </p:nvSpPr>
        <p:spPr>
          <a:xfrm>
            <a:off x="6080425" y="1936649"/>
            <a:ext cx="2277300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pip install matplotlib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Utilizado para fazer gráficos (mas eu prefiro o Plotly)</a:t>
            </a:r>
            <a:endParaRPr dirty="0"/>
          </a:p>
        </p:txBody>
      </p:sp>
      <p:sp>
        <p:nvSpPr>
          <p:cNvPr id="687" name="Google Shape;687;p35"/>
          <p:cNvSpPr txBox="1">
            <a:spLocks noGrp="1"/>
          </p:cNvSpPr>
          <p:nvPr>
            <p:ph type="title" idx="4"/>
          </p:nvPr>
        </p:nvSpPr>
        <p:spPr>
          <a:xfrm>
            <a:off x="3607299" y="2927875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Scipy</a:t>
            </a:r>
            <a:endParaRPr dirty="0"/>
          </a:p>
        </p:txBody>
      </p:sp>
      <p:sp>
        <p:nvSpPr>
          <p:cNvPr id="688" name="Google Shape;688;p35"/>
          <p:cNvSpPr txBox="1">
            <a:spLocks noGrp="1"/>
          </p:cNvSpPr>
          <p:nvPr>
            <p:ph type="subTitle" idx="5"/>
          </p:nvPr>
        </p:nvSpPr>
        <p:spPr>
          <a:xfrm>
            <a:off x="3433350" y="3914781"/>
            <a:ext cx="2277300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pip install scipy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Funções matemáticas e estatísticas</a:t>
            </a:r>
          </a:p>
        </p:txBody>
      </p:sp>
      <p:sp>
        <p:nvSpPr>
          <p:cNvPr id="689" name="Google Shape;689;p35"/>
          <p:cNvSpPr txBox="1">
            <a:spLocks noGrp="1"/>
          </p:cNvSpPr>
          <p:nvPr>
            <p:ph type="title" idx="6"/>
          </p:nvPr>
        </p:nvSpPr>
        <p:spPr>
          <a:xfrm>
            <a:off x="3607274" y="942369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Jupyter Notebook</a:t>
            </a:r>
            <a:endParaRPr dirty="0"/>
          </a:p>
        </p:txBody>
      </p:sp>
      <p:sp>
        <p:nvSpPr>
          <p:cNvPr id="690" name="Google Shape;690;p35"/>
          <p:cNvSpPr txBox="1">
            <a:spLocks noGrp="1"/>
          </p:cNvSpPr>
          <p:nvPr>
            <p:ph type="subTitle" idx="7"/>
          </p:nvPr>
        </p:nvSpPr>
        <p:spPr>
          <a:xfrm>
            <a:off x="3433350" y="2355175"/>
            <a:ext cx="2277300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pip install notebook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É utilizado para escrever cadernos Python, voltados para apresentações ou experimentos</a:t>
            </a:r>
            <a:endParaRPr dirty="0"/>
          </a:p>
        </p:txBody>
      </p:sp>
      <p:sp>
        <p:nvSpPr>
          <p:cNvPr id="691" name="Google Shape;691;p35"/>
          <p:cNvSpPr txBox="1">
            <a:spLocks noGrp="1"/>
          </p:cNvSpPr>
          <p:nvPr>
            <p:ph type="title" idx="8"/>
          </p:nvPr>
        </p:nvSpPr>
        <p:spPr>
          <a:xfrm>
            <a:off x="916175" y="2927875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NumPy</a:t>
            </a:r>
            <a:endParaRPr dirty="0"/>
          </a:p>
        </p:txBody>
      </p:sp>
      <p:sp>
        <p:nvSpPr>
          <p:cNvPr id="692" name="Google Shape;692;p35"/>
          <p:cNvSpPr txBox="1">
            <a:spLocks noGrp="1"/>
          </p:cNvSpPr>
          <p:nvPr>
            <p:ph type="subTitle" idx="9"/>
          </p:nvPr>
        </p:nvSpPr>
        <p:spPr>
          <a:xfrm>
            <a:off x="786275" y="4345569"/>
            <a:ext cx="2101200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pip install numpy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É utilizado para lidar com números de maneira computacionalmente eficiente</a:t>
            </a:r>
            <a:endParaRPr dirty="0"/>
          </a:p>
        </p:txBody>
      </p:sp>
      <p:sp>
        <p:nvSpPr>
          <p:cNvPr id="693" name="Google Shape;693;p35"/>
          <p:cNvSpPr txBox="1">
            <a:spLocks noGrp="1"/>
          </p:cNvSpPr>
          <p:nvPr>
            <p:ph type="title" idx="13"/>
          </p:nvPr>
        </p:nvSpPr>
        <p:spPr>
          <a:xfrm>
            <a:off x="6495924" y="2927875"/>
            <a:ext cx="14463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Scikit-learn</a:t>
            </a:r>
            <a:endParaRPr dirty="0"/>
          </a:p>
        </p:txBody>
      </p:sp>
      <p:sp>
        <p:nvSpPr>
          <p:cNvPr id="694" name="Google Shape;694;p35"/>
          <p:cNvSpPr txBox="1">
            <a:spLocks noGrp="1"/>
          </p:cNvSpPr>
          <p:nvPr>
            <p:ph type="subTitle" idx="14"/>
          </p:nvPr>
        </p:nvSpPr>
        <p:spPr>
          <a:xfrm>
            <a:off x="6080424" y="4126830"/>
            <a:ext cx="2277300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pip install scikit-learn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Pacote para começar a brincar com técnicas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7942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156314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045757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7" y="1441974"/>
            <a:ext cx="2127067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Introdução</a:t>
            </a:r>
            <a:endParaRPr sz="3200"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614446" y="707922"/>
            <a:ext cx="5265027" cy="41369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Aft>
                <a:spcPts val="600"/>
              </a:spcAft>
              <a:buSzPct val="100000"/>
            </a:pPr>
            <a:r>
              <a:rPr lang="en" sz="1800" dirty="0"/>
              <a:t>Git é um sistema de versionamento de código (uma espécie de padrão) implementado por algumas empresas diferentes, como o GitHub e o GitLab.</a:t>
            </a:r>
          </a:p>
          <a:p>
            <a:pPr marL="0" lvl="0" indent="0" algn="l" rtl="0">
              <a:spcAft>
                <a:spcPts val="600"/>
              </a:spcAft>
              <a:buSzPct val="100000"/>
            </a:pPr>
            <a:r>
              <a:rPr lang="en" sz="1800" dirty="0"/>
              <a:t>Esse sistema permite que grandes grupos de pessoas trabalhem colaborativamente em cima de um mesmo código, tentando minimizar e resolver conflitos de maneira eficiente.</a:t>
            </a:r>
          </a:p>
          <a:p>
            <a:pPr marL="0" lvl="0" indent="0" algn="l" rtl="0">
              <a:spcAft>
                <a:spcPts val="600"/>
              </a:spcAft>
              <a:buSzPct val="100000"/>
            </a:pPr>
            <a:r>
              <a:rPr lang="en" sz="1800" dirty="0"/>
              <a:t>Também permite que se faça experimentações e implementações adicionais em códigos sem que isso interfira em versões que já estejam em funcionamento.</a:t>
            </a:r>
            <a:endParaRPr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7853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4977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</a:rPr>
              <a:t>Algumas considerações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81071"/>
            <a:ext cx="7704000" cy="3169703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>
                <a:solidFill>
                  <a:srgbClr val="F3F3F3"/>
                </a:solidFill>
              </a:rPr>
              <a:t>Muita gente ainda acessa o </a:t>
            </a:r>
            <a:r>
              <a:rPr lang="pt-BR" dirty="0" err="1">
                <a:solidFill>
                  <a:srgbClr val="F3F3F3"/>
                </a:solidFill>
              </a:rPr>
              <a:t>gi</a:t>
            </a:r>
            <a:r>
              <a:rPr lang="pt-BR" dirty="0" err="1"/>
              <a:t>t</a:t>
            </a:r>
            <a:r>
              <a:rPr lang="pt-BR" dirty="0"/>
              <a:t> usando prompt e linhas de comando. Eu acho muito mais intuitivo instalar alguma ferramenta que permita fazer a interação com o </a:t>
            </a:r>
            <a:r>
              <a:rPr lang="pt-BR" dirty="0" err="1"/>
              <a:t>git</a:t>
            </a:r>
            <a:r>
              <a:rPr lang="pt-BR" dirty="0"/>
              <a:t> por meio de uma interface gráfica, como o GitHub Desktop (</a:t>
            </a:r>
            <a:r>
              <a:rPr lang="pt-BR" dirty="0">
                <a:hlinkClick r:id="rId3"/>
              </a:rPr>
              <a:t>https://desktop.github.com/</a:t>
            </a:r>
            <a:r>
              <a:rPr lang="pt-BR" dirty="0"/>
              <a:t>), que será utilizado neste tutorial.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>
                <a:solidFill>
                  <a:srgbClr val="F3F3F3"/>
                </a:solidFill>
              </a:rPr>
              <a:t>Os repositórios </a:t>
            </a:r>
            <a:r>
              <a:rPr lang="pt-BR" dirty="0" err="1">
                <a:solidFill>
                  <a:srgbClr val="F3F3F3"/>
                </a:solidFill>
              </a:rPr>
              <a:t>git</a:t>
            </a:r>
            <a:r>
              <a:rPr lang="pt-BR" dirty="0">
                <a:solidFill>
                  <a:srgbClr val="F3F3F3"/>
                </a:solidFill>
              </a:rPr>
              <a:t> de códigos geralmente fica em algum servidor, para que possa ser acessado por várias pessoas, o que também aumenta a disponibilidade do serviço.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>
                <a:solidFill>
                  <a:srgbClr val="F3F3F3"/>
                </a:solidFill>
              </a:rPr>
              <a:t>Neste tutorial, será utilizado o </a:t>
            </a:r>
            <a:r>
              <a:rPr lang="pt-BR" dirty="0" err="1">
                <a:solidFill>
                  <a:srgbClr val="F3F3F3"/>
                </a:solidFill>
              </a:rPr>
              <a:t>GiHub</a:t>
            </a:r>
            <a:r>
              <a:rPr lang="pt-BR" dirty="0">
                <a:solidFill>
                  <a:srgbClr val="F3F3F3"/>
                </a:solidFill>
              </a:rPr>
              <a:t> para </a:t>
            </a:r>
            <a:r>
              <a:rPr lang="pt-BR" dirty="0" err="1">
                <a:solidFill>
                  <a:srgbClr val="F3F3F3"/>
                </a:solidFill>
              </a:rPr>
              <a:t>hostear</a:t>
            </a:r>
            <a:r>
              <a:rPr lang="pt-BR" dirty="0">
                <a:solidFill>
                  <a:srgbClr val="F3F3F3"/>
                </a:solidFill>
              </a:rPr>
              <a:t> o repositório </a:t>
            </a:r>
            <a:r>
              <a:rPr lang="pt-BR" dirty="0" err="1">
                <a:solidFill>
                  <a:srgbClr val="F3F3F3"/>
                </a:solidFill>
              </a:rPr>
              <a:t>git</a:t>
            </a:r>
            <a:r>
              <a:rPr lang="pt-BR" dirty="0">
                <a:solidFill>
                  <a:srgbClr val="F3F3F3"/>
                </a:solidFill>
              </a:rPr>
              <a:t>. Para acompanhar melhor, é necessário fazer uma conta no GitHub (</a:t>
            </a:r>
            <a:r>
              <a:rPr lang="pt-BR" dirty="0">
                <a:solidFill>
                  <a:srgbClr val="F3F3F3"/>
                </a:solidFill>
                <a:hlinkClick r:id="rId4"/>
              </a:rPr>
              <a:t>https://github.com/</a:t>
            </a:r>
            <a:r>
              <a:rPr lang="pt-BR" dirty="0">
                <a:solidFill>
                  <a:srgbClr val="F3F3F3"/>
                </a:solidFill>
              </a:rPr>
              <a:t>) e instalar o </a:t>
            </a:r>
            <a:r>
              <a:rPr lang="pt-BR" dirty="0"/>
              <a:t>GitHub Desktop (</a:t>
            </a:r>
            <a:r>
              <a:rPr lang="pt-BR" dirty="0">
                <a:hlinkClick r:id="rId3"/>
              </a:rPr>
              <a:t>https://desktop.github.com/</a:t>
            </a:r>
            <a:r>
              <a:rPr lang="pt-BR" dirty="0"/>
              <a:t>)</a:t>
            </a:r>
            <a:r>
              <a:rPr lang="pt-BR" dirty="0">
                <a:solidFill>
                  <a:srgbClr val="F3F3F3"/>
                </a:solidFill>
              </a:rPr>
              <a:t>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>
                <a:solidFill>
                  <a:srgbClr val="F3F3F3"/>
                </a:solidFill>
              </a:rPr>
              <a:t>O Git</a:t>
            </a:r>
            <a:r>
              <a:rPr lang="pt-BR" dirty="0"/>
              <a:t>Hub, além de servidor de repositórios, ainda possui outros serviços, principalmente voltados para </a:t>
            </a:r>
            <a:r>
              <a:rPr lang="pt-BR" dirty="0" err="1"/>
              <a:t>DevOps</a:t>
            </a:r>
            <a:r>
              <a:rPr lang="pt-BR" dirty="0"/>
              <a:t> (</a:t>
            </a:r>
            <a:r>
              <a:rPr lang="pt-BR" dirty="0">
                <a:hlinkClick r:id="rId5"/>
              </a:rPr>
              <a:t>https://4linux.com.br/o-que-e-</a:t>
            </a:r>
            <a:r>
              <a:rPr lang="pt-BR" dirty="0" err="1">
                <a:hlinkClick r:id="rId5"/>
              </a:rPr>
              <a:t>devops</a:t>
            </a:r>
            <a:r>
              <a:rPr lang="pt-BR" dirty="0">
                <a:hlinkClick r:id="rId5"/>
              </a:rPr>
              <a:t>/</a:t>
            </a:r>
            <a:r>
              <a:rPr lang="pt-BR" dirty="0"/>
              <a:t>), como CI/CD e ferramentas de gerenciamento de projeto. Outros concorrentes fornecem outras gamas de serviços.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>
                <a:solidFill>
                  <a:srgbClr val="F3F3F3"/>
                </a:solidFill>
              </a:rPr>
              <a:t>Incluí instruções de como criar um repositório, mas isso não é necessário para o</a:t>
            </a:r>
            <a:r>
              <a:rPr lang="pt-BR" dirty="0"/>
              <a:t>s passos seguintes das aulas, serve apenas como informação.</a:t>
            </a:r>
            <a:endParaRPr lang="pt-BR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14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Criando um repositório (Pt 1)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4890810" y="1762974"/>
            <a:ext cx="3533290" cy="2691052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649696" y="1438508"/>
            <a:ext cx="3910392" cy="3124257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/>
              <a:t>Após fazer uma conta no </a:t>
            </a:r>
            <a:r>
              <a:rPr lang="pt-BR" sz="1400" dirty="0">
                <a:hlinkClick r:id="rId3"/>
              </a:rPr>
              <a:t>https://github.com/</a:t>
            </a:r>
            <a:r>
              <a:rPr lang="pt-BR" sz="1400" dirty="0"/>
              <a:t> e fazer o login, no canto superior esquerdo há o botão de criar novo repositório.</a:t>
            </a:r>
            <a:endParaRPr lang="en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7C25C14E-F3ED-46D5-967F-05DE4F95C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349" y="1899548"/>
            <a:ext cx="2791198" cy="196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6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Criando um repositório (Pt 2)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656395" y="1676343"/>
            <a:ext cx="3533290" cy="2691052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842775" y="1691091"/>
            <a:ext cx="3910392" cy="3124257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/>
              <a:t>Após fazer a configuração inicial (recomendo marcar a opção “</a:t>
            </a:r>
            <a:r>
              <a:rPr lang="pt-BR" sz="1400" dirty="0" err="1"/>
              <a:t>Add</a:t>
            </a:r>
            <a:r>
              <a:rPr lang="pt-BR" sz="1400" dirty="0"/>
              <a:t> a README file”), basta clicar no botão verde “</a:t>
            </a:r>
            <a:r>
              <a:rPr lang="pt-BR" sz="1400" dirty="0" err="1"/>
              <a:t>Create</a:t>
            </a:r>
            <a:r>
              <a:rPr lang="pt-BR" sz="1400" dirty="0"/>
              <a:t> </a:t>
            </a:r>
            <a:r>
              <a:rPr lang="pt-BR" sz="1400" dirty="0" err="1"/>
              <a:t>Repository</a:t>
            </a:r>
            <a:r>
              <a:rPr lang="pt-BR" sz="1400" dirty="0"/>
              <a:t>”.</a:t>
            </a:r>
            <a:endParaRPr lang="en"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2C98B115-1F9F-4684-80AC-6F8E93C37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41" y="1872920"/>
            <a:ext cx="3150984" cy="183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42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Clonando um repositório (Pt 1)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272845" y="1527540"/>
            <a:ext cx="4175653" cy="3246937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3"/>
              <a:ext cx="3966900" cy="3035171"/>
              <a:chOff x="3605853" y="1447363"/>
              <a:chExt cx="3966900" cy="3035171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3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960763" y="1498044"/>
            <a:ext cx="3910392" cy="2697123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/>
              <a:t>Para clonar um repositório criado, é necessário inicialmente ir na página do repositório (por exemplo, </a:t>
            </a:r>
            <a:r>
              <a:rPr lang="pt-BR" sz="1400" dirty="0">
                <a:hlinkClick r:id="rId3"/>
              </a:rPr>
              <a:t>https://github.com/</a:t>
            </a:r>
            <a:r>
              <a:rPr lang="pt-BR" sz="1400" dirty="0" err="1">
                <a:hlinkClick r:id="rId3"/>
              </a:rPr>
              <a:t>joaocym</a:t>
            </a:r>
            <a:r>
              <a:rPr lang="pt-BR" sz="1400" dirty="0">
                <a:hlinkClick r:id="rId3"/>
              </a:rPr>
              <a:t>/</a:t>
            </a:r>
            <a:r>
              <a:rPr lang="pt-BR" sz="1400" dirty="0" err="1">
                <a:hlinkClick r:id="rId3"/>
              </a:rPr>
              <a:t>aulas_python</a:t>
            </a:r>
            <a:r>
              <a:rPr lang="pt-BR" sz="1400" dirty="0"/>
              <a:t>), clicar no botão verde “</a:t>
            </a:r>
            <a:r>
              <a:rPr lang="pt-BR" sz="1400" dirty="0" err="1"/>
              <a:t>Code</a:t>
            </a:r>
            <a:r>
              <a:rPr lang="pt-BR" sz="1400" dirty="0"/>
              <a:t>” e copiar o endereço HTTPS do repositório.</a:t>
            </a: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736096" y="249091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F58C4E91-9B13-4ABE-8992-EDC7303C7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89" y="1944277"/>
            <a:ext cx="3878187" cy="173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76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Clonando um repositório (Pt 2)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4572000" y="1566389"/>
            <a:ext cx="4175653" cy="3246937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3"/>
              <a:ext cx="3966900" cy="3035171"/>
              <a:chOff x="3605853" y="1447363"/>
              <a:chExt cx="3966900" cy="3035171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3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49619" y="1459353"/>
            <a:ext cx="3910392" cy="3124257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/>
              <a:t>No aplicativo do GitHub Desktop, vá em File &gt; Clone </a:t>
            </a:r>
            <a:r>
              <a:rPr lang="pt-BR" sz="1400" dirty="0" err="1"/>
              <a:t>Repository</a:t>
            </a:r>
            <a:r>
              <a:rPr lang="pt-BR" sz="1400" dirty="0"/>
              <a:t>.</a:t>
            </a:r>
            <a:endParaRPr lang="en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360011" y="249091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CE5FCC35-BA90-44CF-A87E-59C7E4F55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411" y="1851023"/>
            <a:ext cx="2385267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31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Clonando um repositório (Pt 3)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272845" y="1527540"/>
            <a:ext cx="4175653" cy="3246937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3"/>
              <a:ext cx="3966900" cy="3035171"/>
              <a:chOff x="3605853" y="1447363"/>
              <a:chExt cx="3966900" cy="3035171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3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960763" y="1498044"/>
            <a:ext cx="3910392" cy="2697123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/>
              <a:t>Vá na aba URL, cole o endereço HTTPS do repositório obtido na </a:t>
            </a:r>
            <a:r>
              <a:rPr lang="pt-BR" sz="1400" dirty="0" err="1"/>
              <a:t>Pt</a:t>
            </a:r>
            <a:r>
              <a:rPr lang="pt-BR" sz="1400" dirty="0"/>
              <a:t> 1, e escolha a pasta local onde ficarão salvos os arquivos. Depois basta clicar em clone.</a:t>
            </a: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736096" y="249091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B42DB9C3-4491-49B6-BC8F-77FED35BF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47" y="1709027"/>
            <a:ext cx="3705885" cy="233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89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</a:rPr>
              <a:t>Observações finais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209367"/>
            <a:ext cx="7704000" cy="2647336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>
                <a:solidFill>
                  <a:srgbClr val="F3F3F3"/>
                </a:solidFill>
              </a:rPr>
              <a:t>O repositório </a:t>
            </a:r>
            <a:r>
              <a:rPr lang="pt-BR" dirty="0" err="1">
                <a:solidFill>
                  <a:srgbClr val="F3F3F3"/>
                </a:solidFill>
              </a:rPr>
              <a:t>git</a:t>
            </a:r>
            <a:r>
              <a:rPr lang="pt-BR" dirty="0">
                <a:solidFill>
                  <a:srgbClr val="F3F3F3"/>
                </a:solidFill>
              </a:rPr>
              <a:t> funciona com base em </a:t>
            </a:r>
            <a:r>
              <a:rPr lang="pt-BR" dirty="0" err="1">
                <a:solidFill>
                  <a:srgbClr val="F3F3F3"/>
                </a:solidFill>
              </a:rPr>
              <a:t>branches</a:t>
            </a:r>
            <a:r>
              <a:rPr lang="pt-BR" dirty="0">
                <a:solidFill>
                  <a:srgbClr val="F3F3F3"/>
                </a:solidFill>
              </a:rPr>
              <a:t> e </a:t>
            </a:r>
            <a:r>
              <a:rPr lang="pt-BR" dirty="0" err="1">
                <a:solidFill>
                  <a:srgbClr val="F3F3F3"/>
                </a:solidFill>
              </a:rPr>
              <a:t>commits</a:t>
            </a:r>
            <a:r>
              <a:rPr lang="pt-BR" dirty="0">
                <a:solidFill>
                  <a:srgbClr val="F3F3F3"/>
                </a:solidFill>
              </a:rPr>
              <a:t>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>
                <a:solidFill>
                  <a:srgbClr val="F3F3F3"/>
                </a:solidFill>
              </a:rPr>
              <a:t>Um </a:t>
            </a:r>
            <a:r>
              <a:rPr lang="pt-BR" dirty="0" err="1">
                <a:solidFill>
                  <a:srgbClr val="F3F3F3"/>
                </a:solidFill>
              </a:rPr>
              <a:t>branch</a:t>
            </a:r>
            <a:r>
              <a:rPr lang="pt-BR" dirty="0">
                <a:solidFill>
                  <a:srgbClr val="F3F3F3"/>
                </a:solidFill>
              </a:rPr>
              <a:t> é uma ramificação do código. O </a:t>
            </a:r>
            <a:r>
              <a:rPr lang="pt-BR" dirty="0" err="1">
                <a:solidFill>
                  <a:srgbClr val="F3F3F3"/>
                </a:solidFill>
              </a:rPr>
              <a:t>branch</a:t>
            </a:r>
            <a:r>
              <a:rPr lang="pt-BR" dirty="0">
                <a:solidFill>
                  <a:srgbClr val="F3F3F3"/>
                </a:solidFill>
              </a:rPr>
              <a:t> principal de um repositório se chama master. A partir dele, é possível criar ramificações para testar e implementar coisas novas.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/>
              <a:t>Caso seja concluído o desenvolvimento do código em um </a:t>
            </a:r>
            <a:r>
              <a:rPr lang="pt-BR" dirty="0" err="1"/>
              <a:t>branch</a:t>
            </a:r>
            <a:r>
              <a:rPr lang="pt-BR" dirty="0"/>
              <a:t>, é possível fundir ele a um outro </a:t>
            </a:r>
            <a:r>
              <a:rPr lang="pt-BR" dirty="0" err="1"/>
              <a:t>branch</a:t>
            </a:r>
            <a:r>
              <a:rPr lang="pt-BR" dirty="0"/>
              <a:t>, incorporando as alterações realizadas no código ao longo do caminho.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/>
              <a:t>No computador local, quando se muda o </a:t>
            </a:r>
            <a:r>
              <a:rPr lang="pt-BR" dirty="0" err="1"/>
              <a:t>branch</a:t>
            </a:r>
            <a:r>
              <a:rPr lang="pt-BR" dirty="0"/>
              <a:t>, a versão do código disponibilizada para o usuário muda automaticamente.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>
                <a:solidFill>
                  <a:srgbClr val="F3F3F3"/>
                </a:solidFill>
              </a:rPr>
              <a:t>As alterações feitas no código na máquina de cada usuário podem ser incorporadas a um </a:t>
            </a:r>
            <a:r>
              <a:rPr lang="pt-BR" dirty="0" err="1">
                <a:solidFill>
                  <a:srgbClr val="F3F3F3"/>
                </a:solidFill>
              </a:rPr>
              <a:t>branch</a:t>
            </a:r>
            <a:r>
              <a:rPr lang="pt-BR" dirty="0">
                <a:solidFill>
                  <a:srgbClr val="F3F3F3"/>
                </a:solidFill>
              </a:rPr>
              <a:t>. A ação de incorporar alterações em um </a:t>
            </a:r>
            <a:r>
              <a:rPr lang="pt-BR" dirty="0" err="1">
                <a:solidFill>
                  <a:srgbClr val="F3F3F3"/>
                </a:solidFill>
              </a:rPr>
              <a:t>branch</a:t>
            </a:r>
            <a:r>
              <a:rPr lang="pt-BR" dirty="0">
                <a:solidFill>
                  <a:srgbClr val="F3F3F3"/>
                </a:solidFill>
              </a:rPr>
              <a:t> se denomina “fazer um </a:t>
            </a:r>
            <a:r>
              <a:rPr lang="pt-BR" dirty="0" err="1">
                <a:solidFill>
                  <a:srgbClr val="F3F3F3"/>
                </a:solidFill>
              </a:rPr>
              <a:t>commit</a:t>
            </a:r>
            <a:r>
              <a:rPr lang="pt-BR" dirty="0">
                <a:solidFill>
                  <a:srgbClr val="F3F3F3"/>
                </a:solidFill>
              </a:rPr>
              <a:t>”.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/>
              <a:t>Caso um </a:t>
            </a:r>
            <a:r>
              <a:rPr lang="pt-BR" dirty="0" err="1"/>
              <a:t>commit</a:t>
            </a:r>
            <a:r>
              <a:rPr lang="pt-BR" dirty="0"/>
              <a:t> feito anteriormente cause problemas, é possível revertê-lo, e retorna-se à versão anterior do código.</a:t>
            </a:r>
            <a:endParaRPr lang="pt-BR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052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966193" y="1609700"/>
            <a:ext cx="2339100" cy="891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</a:pPr>
            <a:r>
              <a:rPr lang="en-US" dirty="0">
                <a:solidFill>
                  <a:srgbClr val="F3F3F3"/>
                </a:solidFill>
              </a:rPr>
              <a:t>Fazer </a:t>
            </a:r>
            <a:r>
              <a:rPr lang="en-US" dirty="0" err="1">
                <a:solidFill>
                  <a:srgbClr val="F3F3F3"/>
                </a:solidFill>
              </a:rPr>
              <a:t>aplicações</a:t>
            </a:r>
            <a:r>
              <a:rPr lang="en-US" dirty="0">
                <a:solidFill>
                  <a:srgbClr val="F3F3F3"/>
                </a:solidFill>
              </a:rPr>
              <a:t> para Desktop com interfaces </a:t>
            </a:r>
            <a:r>
              <a:rPr lang="en-US" dirty="0" err="1">
                <a:solidFill>
                  <a:srgbClr val="F3F3F3"/>
                </a:solidFill>
              </a:rPr>
              <a:t>gráficas</a:t>
            </a:r>
            <a:r>
              <a:rPr lang="en-US" dirty="0">
                <a:solidFill>
                  <a:srgbClr val="F3F3F3"/>
                </a:solidFill>
              </a:rPr>
              <a:t> e </a:t>
            </a:r>
            <a:r>
              <a:rPr lang="en-US" dirty="0" err="1">
                <a:solidFill>
                  <a:srgbClr val="F3F3F3"/>
                </a:solidFill>
              </a:rPr>
              <a:t>até</a:t>
            </a:r>
            <a:r>
              <a:rPr lang="en-US" dirty="0">
                <a:solidFill>
                  <a:srgbClr val="F3F3F3"/>
                </a:solidFill>
              </a:rPr>
              <a:t> </a:t>
            </a:r>
            <a:r>
              <a:rPr lang="en-US" dirty="0" err="1">
                <a:solidFill>
                  <a:srgbClr val="F3F3F3"/>
                </a:solidFill>
              </a:rPr>
              <a:t>mesmo</a:t>
            </a:r>
            <a:r>
              <a:rPr lang="en-US" dirty="0">
                <a:solidFill>
                  <a:srgbClr val="F3F3F3"/>
                </a:solidFill>
              </a:rPr>
              <a:t> </a:t>
            </a:r>
            <a:r>
              <a:rPr lang="en-US" dirty="0" err="1">
                <a:solidFill>
                  <a:srgbClr val="F3F3F3"/>
                </a:solidFill>
              </a:rPr>
              <a:t>jogos</a:t>
            </a:r>
            <a:r>
              <a:rPr lang="en-US" dirty="0">
                <a:solidFill>
                  <a:srgbClr val="F3F3F3"/>
                </a:solidFill>
              </a:rPr>
              <a:t> (</a:t>
            </a:r>
            <a:r>
              <a:rPr lang="en-US" dirty="0" err="1">
                <a:solidFill>
                  <a:srgbClr val="F3F3F3"/>
                </a:solidFill>
              </a:rPr>
              <a:t>apesar</a:t>
            </a:r>
            <a:r>
              <a:rPr lang="en-US" dirty="0">
                <a:solidFill>
                  <a:srgbClr val="F3F3F3"/>
                </a:solidFill>
              </a:rPr>
              <a:t> de que </a:t>
            </a:r>
            <a:r>
              <a:rPr lang="en-US" dirty="0" err="1">
                <a:solidFill>
                  <a:srgbClr val="F3F3F3"/>
                </a:solidFill>
              </a:rPr>
              <a:t>existem</a:t>
            </a:r>
            <a:r>
              <a:rPr lang="en-US" dirty="0">
                <a:solidFill>
                  <a:srgbClr val="F3F3F3"/>
                </a:solidFill>
              </a:rPr>
              <a:t> </a:t>
            </a:r>
            <a:r>
              <a:rPr lang="en-US" dirty="0" err="1">
                <a:solidFill>
                  <a:srgbClr val="F3F3F3"/>
                </a:solidFill>
              </a:rPr>
              <a:t>outras</a:t>
            </a:r>
            <a:r>
              <a:rPr lang="en-US" dirty="0">
                <a:solidFill>
                  <a:srgbClr val="F3F3F3"/>
                </a:solidFill>
              </a:rPr>
              <a:t> ferramentas </a:t>
            </a:r>
            <a:r>
              <a:rPr lang="en-US" dirty="0" err="1">
                <a:solidFill>
                  <a:srgbClr val="F3F3F3"/>
                </a:solidFill>
              </a:rPr>
              <a:t>mais</a:t>
            </a:r>
            <a:r>
              <a:rPr lang="en-US" dirty="0">
                <a:solidFill>
                  <a:srgbClr val="F3F3F3"/>
                </a:solidFill>
              </a:rPr>
              <a:t> </a:t>
            </a:r>
            <a:r>
              <a:rPr lang="en-US" dirty="0" err="1">
                <a:solidFill>
                  <a:srgbClr val="F3F3F3"/>
                </a:solidFill>
              </a:rPr>
              <a:t>eficientes</a:t>
            </a:r>
            <a:r>
              <a:rPr lang="en-US" dirty="0">
                <a:solidFill>
                  <a:srgbClr val="F3F3F3"/>
                </a:solidFill>
              </a:rPr>
              <a:t> para </a:t>
            </a:r>
            <a:r>
              <a:rPr lang="en-US" dirty="0" err="1">
                <a:solidFill>
                  <a:srgbClr val="F3F3F3"/>
                </a:solidFill>
              </a:rPr>
              <a:t>essas</a:t>
            </a:r>
            <a:r>
              <a:rPr lang="en-US" dirty="0">
                <a:solidFill>
                  <a:srgbClr val="F3F3F3"/>
                </a:solidFill>
              </a:rPr>
              <a:t> </a:t>
            </a:r>
            <a:r>
              <a:rPr lang="en-US" dirty="0" err="1">
                <a:solidFill>
                  <a:srgbClr val="F3F3F3"/>
                </a:solidFill>
              </a:rPr>
              <a:t>tarefas</a:t>
            </a:r>
            <a:r>
              <a:rPr lang="en-US" dirty="0">
                <a:solidFill>
                  <a:srgbClr val="F3F3F3"/>
                </a:solidFill>
              </a:rPr>
              <a:t>)</a:t>
            </a:r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3975649" y="1294577"/>
            <a:ext cx="2339100" cy="806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rgbClr val="F3F3F3"/>
                </a:solidFill>
              </a:rPr>
              <a:t>Aplicações</a:t>
            </a:r>
            <a:r>
              <a:rPr lang="en-US" dirty="0">
                <a:solidFill>
                  <a:srgbClr val="F3F3F3"/>
                </a:solidFill>
              </a:rPr>
              <a:t> para internet (</a:t>
            </a:r>
            <a:r>
              <a:rPr lang="en-US" dirty="0" err="1">
                <a:solidFill>
                  <a:srgbClr val="F3F3F3"/>
                </a:solidFill>
              </a:rPr>
              <a:t>principalmente</a:t>
            </a:r>
            <a:r>
              <a:rPr lang="en-US" dirty="0">
                <a:solidFill>
                  <a:srgbClr val="F3F3F3"/>
                </a:solidFill>
              </a:rPr>
              <a:t> do </a:t>
            </a:r>
            <a:r>
              <a:rPr lang="en-US" dirty="0" err="1">
                <a:solidFill>
                  <a:srgbClr val="F3F3F3"/>
                </a:solidFill>
              </a:rPr>
              <a:t>lado</a:t>
            </a:r>
            <a:r>
              <a:rPr lang="en-US" dirty="0">
                <a:solidFill>
                  <a:srgbClr val="F3F3F3"/>
                </a:solidFill>
              </a:rPr>
              <a:t> do </a:t>
            </a:r>
            <a:r>
              <a:rPr lang="en-US" dirty="0" err="1">
                <a:solidFill>
                  <a:srgbClr val="F3F3F3"/>
                </a:solidFill>
              </a:rPr>
              <a:t>servidor</a:t>
            </a:r>
            <a:r>
              <a:rPr lang="en-US" dirty="0">
                <a:solidFill>
                  <a:srgbClr val="F3F3F3"/>
                </a:solidFill>
              </a:rPr>
              <a:t>, vulgo backend, por </a:t>
            </a:r>
            <a:r>
              <a:rPr lang="en-US" dirty="0" err="1">
                <a:solidFill>
                  <a:srgbClr val="F3F3F3"/>
                </a:solidFill>
              </a:rPr>
              <a:t>meio</a:t>
            </a:r>
            <a:r>
              <a:rPr lang="en-US" dirty="0">
                <a:solidFill>
                  <a:srgbClr val="F3F3F3"/>
                </a:solidFill>
              </a:rPr>
              <a:t> de webservices – </a:t>
            </a:r>
            <a:r>
              <a:rPr lang="en-US" dirty="0" err="1">
                <a:solidFill>
                  <a:srgbClr val="F3F3F3"/>
                </a:solidFill>
              </a:rPr>
              <a:t>não</a:t>
            </a:r>
            <a:r>
              <a:rPr lang="en-US" dirty="0">
                <a:solidFill>
                  <a:srgbClr val="F3F3F3"/>
                </a:solidFill>
              </a:rPr>
              <a:t> é </a:t>
            </a:r>
            <a:r>
              <a:rPr lang="en-US" dirty="0" err="1">
                <a:solidFill>
                  <a:srgbClr val="F3F3F3"/>
                </a:solidFill>
              </a:rPr>
              <a:t>utilizado</a:t>
            </a:r>
            <a:r>
              <a:rPr lang="en-US" dirty="0">
                <a:solidFill>
                  <a:srgbClr val="F3F3F3"/>
                </a:solidFill>
              </a:rPr>
              <a:t> para </a:t>
            </a:r>
            <a:r>
              <a:rPr lang="en-US" dirty="0" err="1">
                <a:solidFill>
                  <a:srgbClr val="F3F3F3"/>
                </a:solidFill>
              </a:rPr>
              <a:t>fazer</a:t>
            </a:r>
            <a:r>
              <a:rPr lang="en-US" dirty="0">
                <a:solidFill>
                  <a:srgbClr val="F3F3F3"/>
                </a:solidFill>
              </a:rPr>
              <a:t> design de sites)</a:t>
            </a:r>
            <a:endParaRPr dirty="0"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1456752" y="35197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científica</a:t>
            </a:r>
            <a:r>
              <a:rPr lang="en-US" dirty="0"/>
              <a:t> e </a:t>
            </a:r>
            <a:r>
              <a:rPr lang="en-US" dirty="0" err="1"/>
              <a:t>matemática</a:t>
            </a:r>
            <a:r>
              <a:rPr lang="en-US" dirty="0"/>
              <a:t> de dados (</a:t>
            </a:r>
            <a:r>
              <a:rPr lang="en-US" dirty="0" err="1"/>
              <a:t>devido</a:t>
            </a:r>
            <a:r>
              <a:rPr lang="en-US" dirty="0"/>
              <a:t> à </a:t>
            </a:r>
            <a:r>
              <a:rPr lang="en-US" dirty="0" err="1"/>
              <a:t>quantidade</a:t>
            </a:r>
            <a:r>
              <a:rPr lang="en-US" dirty="0"/>
              <a:t> de </a:t>
            </a:r>
            <a:r>
              <a:rPr lang="en-US" dirty="0" err="1"/>
              <a:t>bibliotecas</a:t>
            </a:r>
            <a:r>
              <a:rPr lang="en-US" dirty="0"/>
              <a:t> </a:t>
            </a:r>
            <a:r>
              <a:rPr lang="en-US" dirty="0" err="1"/>
              <a:t>disponíveis</a:t>
            </a:r>
            <a:r>
              <a:rPr lang="en-US" dirty="0"/>
              <a:t>)</a:t>
            </a:r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4728202" y="3781018"/>
            <a:ext cx="2339100" cy="746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Automação</a:t>
            </a:r>
            <a:r>
              <a:rPr lang="en-US" dirty="0"/>
              <a:t> de </a:t>
            </a:r>
            <a:r>
              <a:rPr lang="en-US" dirty="0" err="1"/>
              <a:t>tarefas</a:t>
            </a:r>
            <a:r>
              <a:rPr lang="en-US" dirty="0"/>
              <a:t> e </a:t>
            </a:r>
            <a:r>
              <a:rPr lang="en-US" dirty="0" err="1"/>
              <a:t>administração</a:t>
            </a:r>
            <a:r>
              <a:rPr lang="en-US" dirty="0"/>
              <a:t> de </a:t>
            </a:r>
            <a:r>
              <a:rPr lang="en-US" dirty="0" err="1"/>
              <a:t>sistemas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704325" y="3638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366205" y="1766207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3975649" y="386171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3223096" y="140517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27" name="Google Shape;127;p26"/>
          <p:cNvCxnSpPr>
            <a:cxnSpLocks/>
          </p:cNvCxnSpPr>
          <p:nvPr/>
        </p:nvCxnSpPr>
        <p:spPr>
          <a:xfrm>
            <a:off x="1380538" y="3533800"/>
            <a:ext cx="0" cy="99404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>
            <a:cxnSpLocks/>
          </p:cNvCxnSpPr>
          <p:nvPr/>
        </p:nvCxnSpPr>
        <p:spPr>
          <a:xfrm>
            <a:off x="3899372" y="1306186"/>
            <a:ext cx="0" cy="1395817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4651924" y="3747501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>
            <a:cxnSpLocks/>
          </p:cNvCxnSpPr>
          <p:nvPr/>
        </p:nvCxnSpPr>
        <p:spPr>
          <a:xfrm>
            <a:off x="1042406" y="1656085"/>
            <a:ext cx="0" cy="1563404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Google Shape;109;p25">
            <a:extLst>
              <a:ext uri="{FF2B5EF4-FFF2-40B4-BE49-F238E27FC236}">
                <a16:creationId xmlns:a16="http://schemas.microsoft.com/office/drawing/2014/main" id="{52E2641B-C131-4936-B265-DB96EDD18FF6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pt-BR" sz="3000"/>
              <a:t>Pra que serve?</a:t>
            </a:r>
            <a:endParaRPr lang="pt-BR" sz="3000" dirty="0"/>
          </a:p>
        </p:txBody>
      </p:sp>
      <p:sp>
        <p:nvSpPr>
          <p:cNvPr id="29" name="Google Shape;122;p26">
            <a:extLst>
              <a:ext uri="{FF2B5EF4-FFF2-40B4-BE49-F238E27FC236}">
                <a16:creationId xmlns:a16="http://schemas.microsoft.com/office/drawing/2014/main" id="{A6C34859-3271-429F-BCE2-71A51430F5EB}"/>
              </a:ext>
            </a:extLst>
          </p:cNvPr>
          <p:cNvSpPr txBox="1">
            <a:spLocks/>
          </p:cNvSpPr>
          <p:nvPr/>
        </p:nvSpPr>
        <p:spPr>
          <a:xfrm>
            <a:off x="6180958" y="2846076"/>
            <a:ext cx="2339100" cy="74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en-US" dirty="0" err="1"/>
              <a:t>Desempenhar</a:t>
            </a:r>
            <a:r>
              <a:rPr lang="en-US" dirty="0"/>
              <a:t> </a:t>
            </a:r>
            <a:r>
              <a:rPr lang="en-US" dirty="0" err="1"/>
              <a:t>tarefas</a:t>
            </a:r>
            <a:r>
              <a:rPr lang="en-US" dirty="0"/>
              <a:t> de DevOps</a:t>
            </a:r>
            <a:endParaRPr lang="pt-BR" dirty="0"/>
          </a:p>
        </p:txBody>
      </p:sp>
      <p:sp>
        <p:nvSpPr>
          <p:cNvPr id="30" name="Google Shape;125;p26">
            <a:extLst>
              <a:ext uri="{FF2B5EF4-FFF2-40B4-BE49-F238E27FC236}">
                <a16:creationId xmlns:a16="http://schemas.microsoft.com/office/drawing/2014/main" id="{D8F641FF-0C00-452A-94AE-DA0AE58A9C86}"/>
              </a:ext>
            </a:extLst>
          </p:cNvPr>
          <p:cNvSpPr txBox="1">
            <a:spLocks/>
          </p:cNvSpPr>
          <p:nvPr/>
        </p:nvSpPr>
        <p:spPr>
          <a:xfrm>
            <a:off x="5428405" y="2926776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05</a:t>
            </a:r>
          </a:p>
        </p:txBody>
      </p:sp>
      <p:cxnSp>
        <p:nvCxnSpPr>
          <p:cNvPr id="31" name="Google Shape;129;p26">
            <a:extLst>
              <a:ext uri="{FF2B5EF4-FFF2-40B4-BE49-F238E27FC236}">
                <a16:creationId xmlns:a16="http://schemas.microsoft.com/office/drawing/2014/main" id="{07FF68A5-89D2-426A-914B-9657B33FC4F1}"/>
              </a:ext>
            </a:extLst>
          </p:cNvPr>
          <p:cNvCxnSpPr/>
          <p:nvPr/>
        </p:nvCxnSpPr>
        <p:spPr>
          <a:xfrm>
            <a:off x="6104680" y="281255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735178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Pycharm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156314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52786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4977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</a:rPr>
              <a:t>Por que PyCharm?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81071"/>
            <a:ext cx="7704000" cy="3405678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>
                <a:solidFill>
                  <a:srgbClr val="F3F3F3"/>
                </a:solidFill>
              </a:rPr>
              <a:t>É possível programar em Python utilizando bloco de notas ou linha de código</a:t>
            </a:r>
            <a:r>
              <a:rPr lang="pt-BR" dirty="0"/>
              <a:t>. Contudo, essa não é a maneira mais prática. Existem ferramentas que facilitam bastante o processo de desenvolvimento e depuração.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dirty="0">
                <a:solidFill>
                  <a:srgbClr val="F3F3F3"/>
                </a:solidFill>
              </a:rPr>
              <a:t>O </a:t>
            </a:r>
            <a:r>
              <a:rPr lang="pt-BR" dirty="0" err="1">
                <a:solidFill>
                  <a:srgbClr val="F3F3F3"/>
                </a:solidFill>
              </a:rPr>
              <a:t>PyCharm</a:t>
            </a:r>
            <a:r>
              <a:rPr lang="pt-BR" dirty="0">
                <a:solidFill>
                  <a:srgbClr val="F3F3F3"/>
                </a:solidFill>
              </a:rPr>
              <a:t> é um ambiente de dese</a:t>
            </a:r>
            <a:r>
              <a:rPr lang="pt-BR" dirty="0"/>
              <a:t>nvolvimento integrado (IDE) voltado para Python e que conta com diversas funcionalidades. Dentre elas:</a:t>
            </a:r>
          </a:p>
          <a:p>
            <a:pPr lvl="1" indent="-311150">
              <a:spcBef>
                <a:spcPts val="0"/>
              </a:spcBef>
              <a:buClr>
                <a:srgbClr val="F3F3F3"/>
              </a:buClr>
              <a:buSzPts val="1300"/>
              <a:buAutoNum type="arabicPeriod"/>
            </a:pPr>
            <a:r>
              <a:rPr lang="pt-BR" dirty="0">
                <a:solidFill>
                  <a:srgbClr val="F3F3F3"/>
                </a:solidFill>
              </a:rPr>
              <a:t>Possui integração com o Anaconda e com o </a:t>
            </a:r>
            <a:r>
              <a:rPr lang="pt-BR" dirty="0" err="1">
                <a:solidFill>
                  <a:srgbClr val="F3F3F3"/>
                </a:solidFill>
              </a:rPr>
              <a:t>Git</a:t>
            </a:r>
            <a:endParaRPr lang="pt-BR" dirty="0">
              <a:solidFill>
                <a:srgbClr val="F3F3F3"/>
              </a:solidFill>
            </a:endParaRPr>
          </a:p>
          <a:p>
            <a:pPr lvl="1" indent="-311150">
              <a:spcBef>
                <a:spcPts val="0"/>
              </a:spcBef>
              <a:buClr>
                <a:srgbClr val="F3F3F3"/>
              </a:buClr>
              <a:buSzPts val="1300"/>
              <a:buAutoNum type="arabicPeriod"/>
            </a:pPr>
            <a:r>
              <a:rPr lang="pt-BR" dirty="0">
                <a:solidFill>
                  <a:srgbClr val="F3F3F3"/>
                </a:solidFill>
              </a:rPr>
              <a:t>Possui recurso de autocompletar códigos</a:t>
            </a:r>
          </a:p>
          <a:p>
            <a:pPr lvl="1" indent="-311150">
              <a:spcBef>
                <a:spcPts val="0"/>
              </a:spcBef>
              <a:buClr>
                <a:srgbClr val="F3F3F3"/>
              </a:buClr>
              <a:buSzPts val="1300"/>
              <a:buAutoNum type="arabicPeriod"/>
            </a:pPr>
            <a:r>
              <a:rPr lang="pt-BR" dirty="0"/>
              <a:t>Possui várias ferramentas de </a:t>
            </a:r>
            <a:r>
              <a:rPr lang="pt-BR" dirty="0" err="1"/>
              <a:t>refatoração</a:t>
            </a:r>
            <a:r>
              <a:rPr lang="pt-BR" dirty="0"/>
              <a:t> de código, como renomeação segura e extração de métodos</a:t>
            </a:r>
          </a:p>
          <a:p>
            <a:pPr lvl="1" indent="-311150">
              <a:spcBef>
                <a:spcPts val="0"/>
              </a:spcBef>
              <a:buClr>
                <a:srgbClr val="F3F3F3"/>
              </a:buClr>
              <a:buSzPts val="1300"/>
              <a:buAutoNum type="arabicPeriod"/>
            </a:pPr>
            <a:r>
              <a:rPr lang="pt-BR" dirty="0">
                <a:solidFill>
                  <a:srgbClr val="F3F3F3"/>
                </a:solidFill>
              </a:rPr>
              <a:t>Possui função que reformata o código </a:t>
            </a:r>
            <a:r>
              <a:rPr lang="pt-BR" dirty="0"/>
              <a:t>deixando-o mais “bonito”</a:t>
            </a:r>
          </a:p>
          <a:p>
            <a:pPr lvl="1" indent="-311150">
              <a:spcBef>
                <a:spcPts val="0"/>
              </a:spcBef>
              <a:buClr>
                <a:srgbClr val="F3F3F3"/>
              </a:buClr>
              <a:buSzPts val="1300"/>
              <a:buAutoNum type="arabicPeriod"/>
            </a:pPr>
            <a:r>
              <a:rPr lang="pt-BR" dirty="0">
                <a:solidFill>
                  <a:srgbClr val="F3F3F3"/>
                </a:solidFill>
              </a:rPr>
              <a:t>Possui console integrado com inspeção de variáveis</a:t>
            </a:r>
          </a:p>
          <a:p>
            <a:pPr lvl="1" indent="-311150">
              <a:spcBef>
                <a:spcPts val="0"/>
              </a:spcBef>
              <a:buClr>
                <a:srgbClr val="F3F3F3"/>
              </a:buClr>
              <a:buSzPts val="1300"/>
              <a:buAutoNum type="arabicPeriod"/>
            </a:pPr>
            <a:r>
              <a:rPr lang="pt-BR" dirty="0"/>
              <a:t>Possui um </a:t>
            </a:r>
            <a:r>
              <a:rPr lang="pt-BR" dirty="0" err="1"/>
              <a:t>debugger</a:t>
            </a:r>
            <a:r>
              <a:rPr lang="pt-BR" dirty="0"/>
              <a:t> rápido com várias funcionalidades</a:t>
            </a:r>
          </a:p>
          <a:p>
            <a:pPr lvl="1" indent="-311150">
              <a:spcBef>
                <a:spcPts val="0"/>
              </a:spcBef>
              <a:buClr>
                <a:srgbClr val="F3F3F3"/>
              </a:buClr>
              <a:buSzPts val="1300"/>
              <a:buAutoNum type="arabicPeriod"/>
            </a:pPr>
            <a:r>
              <a:rPr lang="pt-BR" dirty="0">
                <a:solidFill>
                  <a:srgbClr val="F3F3F3"/>
                </a:solidFill>
              </a:rPr>
              <a:t>É relativamente fácil de configurar cada projeto, associando a um ambiente Python diferente</a:t>
            </a:r>
          </a:p>
          <a:p>
            <a:pPr lvl="1" indent="-311150">
              <a:spcBef>
                <a:spcPts val="0"/>
              </a:spcBef>
              <a:buClr>
                <a:srgbClr val="F3F3F3"/>
              </a:buClr>
              <a:buSzPts val="1300"/>
              <a:buAutoNum type="arabicPeriod"/>
            </a:pPr>
            <a:r>
              <a:rPr lang="pt-BR" dirty="0"/>
              <a:t>Possui várias funcionalidades que facilitam a navegação no código</a:t>
            </a:r>
          </a:p>
          <a:p>
            <a:pPr lvl="1" indent="-311150">
              <a:spcBef>
                <a:spcPts val="0"/>
              </a:spcBef>
              <a:buClr>
                <a:srgbClr val="F3F3F3"/>
              </a:buClr>
              <a:buSzPts val="1300"/>
              <a:buAutoNum type="arabicPeriod"/>
            </a:pPr>
            <a:r>
              <a:rPr lang="pt-BR" dirty="0">
                <a:solidFill>
                  <a:srgbClr val="F3F3F3"/>
                </a:solidFill>
              </a:rPr>
              <a:t>Possui um bom sistema de </a:t>
            </a:r>
            <a:r>
              <a:rPr lang="pt-BR" dirty="0" err="1">
                <a:solidFill>
                  <a:srgbClr val="F3F3F3"/>
                </a:solidFill>
              </a:rPr>
              <a:t>warnings</a:t>
            </a:r>
            <a:r>
              <a:rPr lang="pt-BR" dirty="0">
                <a:solidFill>
                  <a:srgbClr val="F3F3F3"/>
                </a:solidFill>
              </a:rPr>
              <a:t> e erros que indicam problemas no código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56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Instalação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4572000" y="1566389"/>
            <a:ext cx="4175653" cy="3246937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3"/>
              <a:ext cx="3966900" cy="3035171"/>
              <a:chOff x="3605853" y="1447363"/>
              <a:chExt cx="3966900" cy="3035171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3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49619" y="1459353"/>
            <a:ext cx="3910392" cy="3124257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/>
              <a:t>Basta baixar a versão Community no site </a:t>
            </a:r>
            <a:r>
              <a:rPr lang="pt-BR" sz="1400" dirty="0">
                <a:hlinkClick r:id="rId3"/>
              </a:rPr>
              <a:t>https://www.jetbrains.com/pycharm/download/</a:t>
            </a:r>
            <a:r>
              <a:rPr lang="pt-BR" sz="1400" dirty="0"/>
              <a:t> e seguir os passos da instalação. Nas opções de instalação da tela ao lado, eu recomendo marcar apenas a última opção.</a:t>
            </a:r>
            <a:endParaRPr lang="en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360011" y="249091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EB2CD9B2-1DBD-4F63-95D8-B98C6D4A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371" y="1740294"/>
            <a:ext cx="2841348" cy="234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60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Abrindo um projeto/repositório (Pt 1)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272845" y="1527540"/>
            <a:ext cx="4175653" cy="3246937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3"/>
              <a:ext cx="3966900" cy="3035171"/>
              <a:chOff x="3605853" y="1447363"/>
              <a:chExt cx="3966900" cy="3035171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3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960763" y="1498044"/>
            <a:ext cx="3910392" cy="2697123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/>
              <a:t>Após criar a pasta do projeto/repositório no sistema operacional, deve-se ir na opção File &gt; Open do </a:t>
            </a:r>
            <a:r>
              <a:rPr lang="pt-BR" sz="1400" dirty="0" err="1"/>
              <a:t>PyCharm</a:t>
            </a:r>
            <a:r>
              <a:rPr lang="pt-BR" sz="1400" dirty="0"/>
              <a:t>...</a:t>
            </a: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736096" y="249091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646D36F9-17C7-4DDF-AD20-0EF753455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88" y="1765812"/>
            <a:ext cx="2804403" cy="22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14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Abrindo um projeto/repositório (Pt 2)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4572000" y="1566389"/>
            <a:ext cx="4175653" cy="3246937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3"/>
              <a:ext cx="3966900" cy="3035171"/>
              <a:chOff x="3605853" y="1447363"/>
              <a:chExt cx="3966900" cy="3035171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3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49619" y="1459353"/>
            <a:ext cx="3910392" cy="3124257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/>
              <a:t>... E escolher a pasta do projeto/repositório na janela que se abre.</a:t>
            </a:r>
            <a:endParaRPr lang="en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360011" y="249091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4281F7D2-3365-403C-A463-FBDA07D5E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931" y="1736193"/>
            <a:ext cx="3642227" cy="235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26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Abrindo um projeto/repositório (Pt 3)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272845" y="1527540"/>
            <a:ext cx="4175653" cy="3246937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3"/>
              <a:ext cx="3966900" cy="3035171"/>
              <a:chOff x="3605853" y="1447363"/>
              <a:chExt cx="3966900" cy="3035171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3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960763" y="1498044"/>
            <a:ext cx="3910392" cy="2697123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 dirty="0"/>
              <a:t>De preferência, é melhor abrir o projeto em uma nova janela (New </a:t>
            </a:r>
            <a:r>
              <a:rPr lang="pt-BR" sz="1600" dirty="0" err="1"/>
              <a:t>Window</a:t>
            </a:r>
            <a:r>
              <a:rPr lang="pt-BR" sz="1600" dirty="0"/>
              <a:t>) caso já haja um projeto aberto.</a:t>
            </a: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736096" y="249091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BBDE725-2503-4A49-92E5-5254099C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28" y="2571750"/>
            <a:ext cx="3809124" cy="55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3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Configurando o projeto (Pt 1)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4572000" y="1566389"/>
            <a:ext cx="4175653" cy="3246937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3"/>
              <a:ext cx="3966900" cy="3035171"/>
              <a:chOff x="3605853" y="1447363"/>
              <a:chExt cx="3966900" cy="3035171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3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49619" y="1459353"/>
            <a:ext cx="3910392" cy="3124257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/>
              <a:t>Após abrir um projeto novo, deve-se ir em File &gt; Settings para configurá-lo. </a:t>
            </a:r>
            <a:endParaRPr lang="en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360011" y="249091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1B422699-34BE-4D27-B74A-C736B4B0E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989" y="1805418"/>
            <a:ext cx="2246111" cy="221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58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Configurando o projeto (Pt 2)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272845" y="1527540"/>
            <a:ext cx="4175653" cy="3246937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3"/>
              <a:ext cx="3966900" cy="3035171"/>
              <a:chOff x="3605853" y="1447363"/>
              <a:chExt cx="3966900" cy="3035171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3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960763" y="1498044"/>
            <a:ext cx="3910392" cy="2697123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 dirty="0"/>
              <a:t>Nas configurações do interpretador do projeto, deve-se clicar na engrenagem e escolher </a:t>
            </a:r>
            <a:r>
              <a:rPr lang="pt-BR" sz="1600" dirty="0" err="1"/>
              <a:t>Add</a:t>
            </a:r>
            <a:r>
              <a:rPr lang="pt-BR" sz="1600" dirty="0"/>
              <a:t>.</a:t>
            </a: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736096" y="249091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0A458920-E562-492B-B1AF-F2C11AE77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79" y="2107629"/>
            <a:ext cx="3838621" cy="13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39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Configurando o projeto (Pt 3)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4572000" y="1566389"/>
            <a:ext cx="4175653" cy="3246937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3"/>
              <a:ext cx="3966900" cy="3035171"/>
              <a:chOff x="3605853" y="1447363"/>
              <a:chExt cx="3966900" cy="3035171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3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49619" y="1488849"/>
            <a:ext cx="3910392" cy="3090525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/>
              <a:t>Seleciona-se “Conda </a:t>
            </a:r>
            <a:r>
              <a:rPr lang="pt-BR" sz="1400" dirty="0" err="1"/>
              <a:t>Environment</a:t>
            </a:r>
            <a:r>
              <a:rPr lang="pt-BR" sz="1400" dirty="0"/>
              <a:t>”, “</a:t>
            </a:r>
            <a:r>
              <a:rPr lang="pt-BR" sz="1400" dirty="0" err="1"/>
              <a:t>Existing</a:t>
            </a:r>
            <a:r>
              <a:rPr lang="pt-BR" sz="1400" dirty="0"/>
              <a:t> </a:t>
            </a:r>
            <a:r>
              <a:rPr lang="pt-BR" sz="1400" dirty="0" err="1"/>
              <a:t>environment</a:t>
            </a:r>
            <a:r>
              <a:rPr lang="pt-BR" sz="1400" dirty="0"/>
              <a:t>” e, no </a:t>
            </a:r>
            <a:r>
              <a:rPr lang="pt-BR" sz="1400" dirty="0" err="1"/>
              <a:t>Interpreter</a:t>
            </a:r>
            <a:r>
              <a:rPr lang="pt-BR" sz="1400" dirty="0"/>
              <a:t>, deve escolher o caminho do executável python.exe do ambiente conda que se deseja utilizar. Caso haja dúvida da localização do ambiente, utilize o comando “conda </a:t>
            </a:r>
            <a:r>
              <a:rPr lang="pt-BR" sz="1400" dirty="0" err="1"/>
              <a:t>env</a:t>
            </a:r>
            <a:r>
              <a:rPr lang="pt-BR" sz="1400" dirty="0"/>
              <a:t> </a:t>
            </a:r>
            <a:r>
              <a:rPr lang="pt-BR" sz="1400" dirty="0" err="1"/>
              <a:t>list</a:t>
            </a:r>
            <a:r>
              <a:rPr lang="pt-BR" sz="1400" dirty="0"/>
              <a:t>” no prompt do Anaconda. Com isso, o </a:t>
            </a:r>
            <a:r>
              <a:rPr lang="pt-BR" sz="1400" dirty="0" err="1"/>
              <a:t>Pycharm</a:t>
            </a:r>
            <a:r>
              <a:rPr lang="pt-BR" sz="1400" dirty="0"/>
              <a:t> saberá a versão do Python e todos os pacotes configurados para esse projeto.</a:t>
            </a:r>
            <a:endParaRPr lang="en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360011" y="249091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948BCB89-6638-4BA0-B761-145BD8899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039" y="2091272"/>
            <a:ext cx="3670012" cy="16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4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Configurando o projeto (Pt 4)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272845" y="1527540"/>
            <a:ext cx="4175653" cy="3246937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3"/>
              <a:ext cx="3966900" cy="3035171"/>
              <a:chOff x="3605853" y="1447363"/>
              <a:chExt cx="3966900" cy="3035171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3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960763" y="1498044"/>
            <a:ext cx="3910392" cy="2697123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 dirty="0"/>
              <a:t>Ainda dentro dos Settings, na opção Build, </a:t>
            </a:r>
            <a:r>
              <a:rPr lang="pt-BR" sz="1600" dirty="0" err="1"/>
              <a:t>Execution</a:t>
            </a:r>
            <a:r>
              <a:rPr lang="pt-BR" sz="1600" dirty="0"/>
              <a:t>, Deployment &gt; Console, recomendo marcar a última opção, “Use </a:t>
            </a:r>
            <a:r>
              <a:rPr lang="pt-BR" sz="1600" dirty="0" err="1"/>
              <a:t>existing</a:t>
            </a:r>
            <a:r>
              <a:rPr lang="pt-BR" sz="1600" dirty="0"/>
              <a:t> console for “</a:t>
            </a:r>
            <a:r>
              <a:rPr lang="pt-BR" sz="1600" dirty="0" err="1"/>
              <a:t>Run</a:t>
            </a:r>
            <a:r>
              <a:rPr lang="pt-BR" sz="1600" dirty="0"/>
              <a:t> </a:t>
            </a:r>
            <a:r>
              <a:rPr lang="pt-BR" sz="1600" dirty="0" err="1"/>
              <a:t>with</a:t>
            </a:r>
            <a:r>
              <a:rPr lang="pt-BR" sz="1600" dirty="0"/>
              <a:t> Python Console””</a:t>
            </a: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736096" y="249091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97AA37F-7EBA-4186-B055-CCF07794A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95" y="1696693"/>
            <a:ext cx="3719990" cy="235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9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</a:rPr>
              <a:t>Principais atrativos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2704228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b="1" dirty="0">
                <a:solidFill>
                  <a:srgbClr val="F3F3F3"/>
                </a:solidFill>
              </a:rPr>
              <a:t>Grátis: </a:t>
            </a:r>
            <a:r>
              <a:rPr lang="pt-BR" dirty="0">
                <a:solidFill>
                  <a:srgbClr val="F3F3F3"/>
                </a:solidFill>
              </a:rPr>
              <a:t>É distribuído gratuitamente mesmo para aplicações comerciais.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b="1" dirty="0">
                <a:solidFill>
                  <a:srgbClr val="F3F3F3"/>
                </a:solidFill>
              </a:rPr>
              <a:t>Open </a:t>
            </a:r>
            <a:r>
              <a:rPr lang="pt-BR" b="1" dirty="0" err="1">
                <a:solidFill>
                  <a:srgbClr val="F3F3F3"/>
                </a:solidFill>
              </a:rPr>
              <a:t>source</a:t>
            </a:r>
            <a:r>
              <a:rPr lang="pt-BR" b="1" dirty="0">
                <a:solidFill>
                  <a:srgbClr val="F3F3F3"/>
                </a:solidFill>
              </a:rPr>
              <a:t>: </a:t>
            </a:r>
            <a:r>
              <a:rPr lang="pt-BR" dirty="0">
                <a:solidFill>
                  <a:srgbClr val="F3F3F3"/>
                </a:solidFill>
              </a:rPr>
              <a:t>Todo mundo pode contribuir para o desenvolvimento do Python.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b="1" dirty="0"/>
              <a:t>Acessível: </a:t>
            </a:r>
            <a:r>
              <a:rPr lang="pt-BR" dirty="0"/>
              <a:t>A facilidade de aprendizagem, comparada a outras linguagens, permite que mais pessoas possam aprender a programar.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b="1" dirty="0">
                <a:solidFill>
                  <a:srgbClr val="F3F3F3"/>
                </a:solidFill>
              </a:rPr>
              <a:t>Versátil: </a:t>
            </a:r>
            <a:r>
              <a:rPr lang="pt-BR" dirty="0">
                <a:solidFill>
                  <a:srgbClr val="F3F3F3"/>
                </a:solidFill>
              </a:rPr>
              <a:t>Pode ajudar a resolver problemas em diversas áreas.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pt-BR" b="1" dirty="0"/>
              <a:t>Poderosa: </a:t>
            </a:r>
            <a:r>
              <a:rPr lang="pt-BR" dirty="0"/>
              <a:t>Com poucas linhas de código já é possível fazer várias coisas e é possível escalar para criar soluções grandes e complexas.</a:t>
            </a: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67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Configurando um script (Pt 1)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4572000" y="1566389"/>
            <a:ext cx="4175653" cy="3246937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3"/>
              <a:ext cx="3966900" cy="3035171"/>
              <a:chOff x="3605853" y="1447363"/>
              <a:chExt cx="3966900" cy="3035171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3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49619" y="1488849"/>
            <a:ext cx="3910392" cy="3090525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/>
              <a:t>Clicando com o botão direito na pasta do projeto e selecionando New &gt; Python File, pode-se criar um novo script Python.</a:t>
            </a:r>
            <a:endParaRPr lang="en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360011" y="249091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8FE7122A-621B-4E6D-99D1-F3D79FC9D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815" y="1980161"/>
            <a:ext cx="3697769" cy="178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90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Configurando um script (Pt 2)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272845" y="1527540"/>
            <a:ext cx="4175653" cy="3246937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3"/>
              <a:ext cx="3966900" cy="3035171"/>
              <a:chOff x="3605853" y="1447363"/>
              <a:chExt cx="3966900" cy="3035171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3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960763" y="1498044"/>
            <a:ext cx="3910392" cy="2697123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 dirty="0"/>
              <a:t>Após isso, seleciona-se um nome e aperta-se </a:t>
            </a:r>
            <a:r>
              <a:rPr lang="pt-BR" sz="1600" dirty="0" err="1"/>
              <a:t>Enter</a:t>
            </a:r>
            <a:r>
              <a:rPr lang="pt-BR" sz="1600" dirty="0"/>
              <a:t>.</a:t>
            </a: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736096" y="249091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D0D25C85-8E1D-421A-B641-91173E8EE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92" y="2134073"/>
            <a:ext cx="2949196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35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Configurando um script (Pt 3)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4572000" y="1566389"/>
            <a:ext cx="4175653" cy="3246937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3"/>
              <a:ext cx="3966900" cy="3035171"/>
              <a:chOff x="3605853" y="1447363"/>
              <a:chExt cx="3966900" cy="3035171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3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49619" y="1488849"/>
            <a:ext cx="3910392" cy="3090525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/>
              <a:t>Em seguida, deve-se ir no canto superior direito e clicar em </a:t>
            </a:r>
            <a:r>
              <a:rPr lang="pt-BR" sz="1400" dirty="0" err="1"/>
              <a:t>Add</a:t>
            </a:r>
            <a:r>
              <a:rPr lang="pt-BR" sz="1400" dirty="0"/>
              <a:t> </a:t>
            </a:r>
            <a:r>
              <a:rPr lang="pt-BR" sz="1400" dirty="0" err="1"/>
              <a:t>Configuration</a:t>
            </a:r>
            <a:r>
              <a:rPr lang="pt-BR" sz="1400" dirty="0"/>
              <a:t>...</a:t>
            </a:r>
            <a:endParaRPr lang="en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360011" y="249091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254B0C6-64EE-4DEB-92D4-604D240D9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654" y="2338745"/>
            <a:ext cx="2796782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99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Configurando um script (Pt 4)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272845" y="1527540"/>
            <a:ext cx="4175653" cy="3246937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3"/>
              <a:ext cx="3966900" cy="3035171"/>
              <a:chOff x="3605853" y="1447363"/>
              <a:chExt cx="3966900" cy="3035171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3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960763" y="1498044"/>
            <a:ext cx="3910392" cy="2697123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 dirty="0"/>
              <a:t>Na janela que abrir, clica-se no + no canto superior esquerdo e, em seguida, em Python.</a:t>
            </a: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736096" y="249091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C46F4F2B-60B2-424A-B84A-58BA157C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51" y="1737186"/>
            <a:ext cx="2070131" cy="22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6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Configurando um script (Pt 5)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4572000" y="1566389"/>
            <a:ext cx="4175653" cy="3246937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3"/>
              <a:ext cx="3966900" cy="3035171"/>
              <a:chOff x="3605853" y="1447363"/>
              <a:chExt cx="3966900" cy="3035171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3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49619" y="1488849"/>
            <a:ext cx="3910392" cy="3090525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/>
              <a:t>Do lado da caixa do Script path, clica-se no símbolo da pasta e seleciona-se o script que se deseja rodar. Após isso, marca-se a opção “</a:t>
            </a:r>
            <a:r>
              <a:rPr lang="pt-BR" sz="1400" dirty="0" err="1"/>
              <a:t>Run</a:t>
            </a:r>
            <a:r>
              <a:rPr lang="pt-BR" sz="1400" dirty="0"/>
              <a:t> </a:t>
            </a:r>
            <a:r>
              <a:rPr lang="pt-BR" sz="1400" dirty="0" err="1"/>
              <a:t>with</a:t>
            </a:r>
            <a:r>
              <a:rPr lang="pt-BR" sz="1400" dirty="0"/>
              <a:t> Python Console” e é dado OK.</a:t>
            </a:r>
            <a:endParaRPr lang="en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360011" y="249091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3FBD2890-9D6A-4CBE-AB99-EF2C1A18E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041" y="1737114"/>
            <a:ext cx="3292007" cy="235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10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Configurando um script (Pt 6)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272845" y="1527540"/>
            <a:ext cx="4175653" cy="3246937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3"/>
              <a:ext cx="3966900" cy="3035171"/>
              <a:chOff x="3605853" y="1447363"/>
              <a:chExt cx="3966900" cy="3035171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3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960763" y="1498044"/>
            <a:ext cx="3910392" cy="2697123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 dirty="0"/>
              <a:t>Com isso, tem-se um script configurado e pronto para rodar e ser </a:t>
            </a:r>
            <a:r>
              <a:rPr lang="pt-BR" sz="1600" dirty="0" err="1"/>
              <a:t>debugado</a:t>
            </a:r>
            <a:r>
              <a:rPr lang="pt-BR" sz="1600" dirty="0"/>
              <a:t> no canto superior direito da tela, no ambiente Python desejado.</a:t>
            </a: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736096" y="249091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F962ADBE-D1EF-4E96-93FB-5679E4BC3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87" y="2147026"/>
            <a:ext cx="2362405" cy="13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63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Abrindo o console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4572000" y="1566389"/>
            <a:ext cx="4175653" cy="3246937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3"/>
              <a:ext cx="3966900" cy="3035171"/>
              <a:chOff x="3605853" y="1447363"/>
              <a:chExt cx="3966900" cy="3035171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3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49619" y="1488849"/>
            <a:ext cx="3910392" cy="3090525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/>
              <a:t>Clicando em Python Console na parte inferior da tela, o Console é aberto. Nele, pode-se digitar trechos de código e observar variáveis. Recomendo ter sempre o </a:t>
            </a:r>
            <a:r>
              <a:rPr lang="pt-BR" sz="1400" dirty="0" err="1"/>
              <a:t>Jupyter</a:t>
            </a:r>
            <a:r>
              <a:rPr lang="pt-BR" sz="1400" dirty="0"/>
              <a:t> Notebook instalado nos ambientes conda, pois, além de ser útil, com ele é instalado o </a:t>
            </a:r>
            <a:r>
              <a:rPr lang="pt-BR" sz="1400" dirty="0" err="1"/>
              <a:t>IPython</a:t>
            </a:r>
            <a:r>
              <a:rPr lang="pt-BR" sz="1400" dirty="0"/>
              <a:t>, que deixa o Console do </a:t>
            </a:r>
            <a:r>
              <a:rPr lang="pt-BR" sz="1400" dirty="0" err="1"/>
              <a:t>Pycharm</a:t>
            </a:r>
            <a:r>
              <a:rPr lang="pt-BR" sz="1400" dirty="0"/>
              <a:t> com essa cara.</a:t>
            </a:r>
            <a:endParaRPr lang="en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360011" y="249091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808D745D-460F-49A9-B0B5-F336CBF5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102" y="2490913"/>
            <a:ext cx="3819885" cy="68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92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Conclusões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156314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30299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</a:rPr>
              <a:t>Conclusões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2726351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>
                <a:solidFill>
                  <a:srgbClr val="F3F3F3"/>
                </a:solidFill>
              </a:rPr>
              <a:t>Nestes slides introdutórios foram dadas algumas motivações para o estudo de Python e foram descritos os processos de instalação e configuração de algumas ferramentas que julgo,</a:t>
            </a:r>
            <a:r>
              <a:rPr lang="pt-BR" dirty="0"/>
              <a:t> se não essenciais, muito úteis para o desenvolvimento de aplicações em Python.</a:t>
            </a: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Aft>
                <a:spcPts val="1200"/>
              </a:spcAft>
              <a:buNone/>
            </a:pPr>
            <a:r>
              <a:rPr lang="pt-BR" dirty="0">
                <a:solidFill>
                  <a:srgbClr val="F3F3F3"/>
                </a:solidFill>
              </a:rPr>
              <a:t>Os processos parecem difíceis e complicados à primeira vista, mas, uma vez que se entende, se tornam mais facilmente reproduzíveis.</a:t>
            </a:r>
          </a:p>
          <a:p>
            <a:pPr marL="0" lvl="0" indent="0" algn="l" rtl="0">
              <a:spcAft>
                <a:spcPts val="1200"/>
              </a:spcAft>
              <a:buNone/>
            </a:pPr>
            <a:r>
              <a:rPr lang="pt-BR" dirty="0">
                <a:solidFill>
                  <a:srgbClr val="F3F3F3"/>
                </a:solidFill>
              </a:rPr>
              <a:t>Após essa primeira etapa mais árdua de configuração, o processo de desenvolvimento fica facilitado pelas ferramentas. Por isso, vale à pena investir algum tempo nesse aprendizado.</a:t>
            </a:r>
          </a:p>
          <a:p>
            <a:pPr marL="0" lvl="0" indent="0" algn="l" rtl="0">
              <a:spcAft>
                <a:spcPts val="1200"/>
              </a:spcAft>
              <a:buNone/>
            </a:pPr>
            <a:r>
              <a:rPr lang="pt-BR" dirty="0"/>
              <a:t>Na próxima aula começará a ser estudada a linguagem Python propriamente dita, com auxílio das ferramentas já instaladas e configuradas.</a:t>
            </a:r>
            <a:endParaRPr lang="pt-BR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3824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6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769" name="Google Shape;1769;p46"/>
          <p:cNvSpPr txBox="1">
            <a:spLocks noGrp="1"/>
          </p:cNvSpPr>
          <p:nvPr>
            <p:ph type="subTitle" idx="1"/>
          </p:nvPr>
        </p:nvSpPr>
        <p:spPr>
          <a:xfrm>
            <a:off x="2561975" y="2105100"/>
            <a:ext cx="40200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3F3F3"/>
                </a:solidFill>
              </a:rPr>
              <a:t>Do you have any questions?</a:t>
            </a: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3F3F3"/>
                </a:solidFill>
                <a:hlinkClick r:id="rId3"/>
              </a:rPr>
              <a:t>joaocym@gmail.com</a:t>
            </a:r>
            <a:endParaRPr lang="en"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3F3F3"/>
                </a:solidFill>
              </a:rPr>
              <a:t>(Ou entre em contato direto por outros meios.)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81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Características da linguagem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326037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É portátil e mais fácil de fazer experimentações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2"/>
          </p:nvPr>
        </p:nvSpPr>
        <p:spPr>
          <a:xfrm>
            <a:off x="4447435" y="2024953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Não é necessário declarar variáveis explicitamente</a:t>
            </a:r>
            <a:endParaRPr dirty="0"/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3"/>
          </p:nvPr>
        </p:nvSpPr>
        <p:spPr>
          <a:xfrm>
            <a:off x="2386737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Permite escrever código em diferentes estilos (OO, imperativo e funcional)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586737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Interpretada</a:t>
            </a:r>
            <a:endParaRPr dirty="0"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4708134" y="343652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Dinamicamente tipada</a:t>
            </a:r>
            <a:endParaRPr dirty="0"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2647437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Multiparadigma</a:t>
            </a:r>
            <a:endParaRPr dirty="0"/>
          </a:p>
        </p:txBody>
      </p:sp>
      <p:cxnSp>
        <p:nvCxnSpPr>
          <p:cNvPr id="167" name="Google Shape;167;p29"/>
          <p:cNvCxnSpPr>
            <a:cxnSpLocks/>
          </p:cNvCxnSpPr>
          <p:nvPr/>
        </p:nvCxnSpPr>
        <p:spPr>
          <a:xfrm>
            <a:off x="1356387" y="2954185"/>
            <a:ext cx="0" cy="408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>
            <a:cxnSpLocks/>
          </p:cNvCxnSpPr>
          <p:nvPr/>
        </p:nvCxnSpPr>
        <p:spPr>
          <a:xfrm rot="10800000">
            <a:off x="3417087" y="2998479"/>
            <a:ext cx="0" cy="408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9" name="Google Shape;169;p29"/>
          <p:cNvCxnSpPr>
            <a:cxnSpLocks/>
          </p:cNvCxnSpPr>
          <p:nvPr/>
        </p:nvCxnSpPr>
        <p:spPr>
          <a:xfrm flipV="1">
            <a:off x="5469162" y="2864218"/>
            <a:ext cx="1" cy="439572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" name="Google Shape;162;p29">
            <a:extLst>
              <a:ext uri="{FF2B5EF4-FFF2-40B4-BE49-F238E27FC236}">
                <a16:creationId xmlns:a16="http://schemas.microsoft.com/office/drawing/2014/main" id="{379984E4-40B9-4258-84A5-08EE3B7C7657}"/>
              </a:ext>
            </a:extLst>
          </p:cNvPr>
          <p:cNvSpPr txBox="1">
            <a:spLocks/>
          </p:cNvSpPr>
          <p:nvPr/>
        </p:nvSpPr>
        <p:spPr>
          <a:xfrm>
            <a:off x="6508134" y="2001221"/>
            <a:ext cx="20607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dirty="0">
                <a:solidFill>
                  <a:schemeClr val="lt2"/>
                </a:solidFill>
              </a:rPr>
              <a:t>Não permite fazer operações que </a:t>
            </a:r>
            <a:r>
              <a:rPr lang="pt-BR" dirty="0" err="1">
                <a:solidFill>
                  <a:schemeClr val="lt2"/>
                </a:solidFill>
              </a:rPr>
              <a:t>incondizem</a:t>
            </a:r>
            <a:r>
              <a:rPr lang="pt-BR" dirty="0">
                <a:solidFill>
                  <a:schemeClr val="lt2"/>
                </a:solidFill>
              </a:rPr>
              <a:t> com o tipo</a:t>
            </a:r>
            <a:endParaRPr lang="pt-BR" dirty="0"/>
          </a:p>
        </p:txBody>
      </p:sp>
      <p:sp>
        <p:nvSpPr>
          <p:cNvPr id="13" name="Google Shape;165;p29">
            <a:extLst>
              <a:ext uri="{FF2B5EF4-FFF2-40B4-BE49-F238E27FC236}">
                <a16:creationId xmlns:a16="http://schemas.microsoft.com/office/drawing/2014/main" id="{E0449940-81A8-4D4F-9B30-CE26ECAD3353}"/>
              </a:ext>
            </a:extLst>
          </p:cNvPr>
          <p:cNvSpPr txBox="1">
            <a:spLocks/>
          </p:cNvSpPr>
          <p:nvPr/>
        </p:nvSpPr>
        <p:spPr>
          <a:xfrm>
            <a:off x="6768831" y="343652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pt-BR" dirty="0"/>
              <a:t>Fortemente </a:t>
            </a:r>
            <a:r>
              <a:rPr lang="pt-BR" dirty="0" err="1"/>
              <a:t>tipada</a:t>
            </a:r>
            <a:endParaRPr lang="pt-BR" dirty="0"/>
          </a:p>
        </p:txBody>
      </p:sp>
      <p:cxnSp>
        <p:nvCxnSpPr>
          <p:cNvPr id="14" name="Google Shape;169;p29">
            <a:extLst>
              <a:ext uri="{FF2B5EF4-FFF2-40B4-BE49-F238E27FC236}">
                <a16:creationId xmlns:a16="http://schemas.microsoft.com/office/drawing/2014/main" id="{22B423F4-7799-491F-B284-3C25A212C71F}"/>
              </a:ext>
            </a:extLst>
          </p:cNvPr>
          <p:cNvCxnSpPr>
            <a:cxnSpLocks/>
          </p:cNvCxnSpPr>
          <p:nvPr/>
        </p:nvCxnSpPr>
        <p:spPr>
          <a:xfrm flipV="1">
            <a:off x="7539289" y="2886340"/>
            <a:ext cx="3" cy="463304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820802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Anaconda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759342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Sobre o Anaconda</a:t>
            </a:r>
            <a:endParaRPr sz="3200"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614446" y="707922"/>
            <a:ext cx="5265027" cy="41369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/>
              <a:t>Anaconda é uma ferramenta de gerenciamento de ambientes Python que permite:</a:t>
            </a:r>
          </a:p>
          <a:p>
            <a:pPr marL="342900" lvl="0" indent="-342900" algn="l" rtl="0"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" sz="1800" dirty="0"/>
              <a:t>Criar, deletar, importar e exportar ambientes Python, mantendo-os independentes um do outro.</a:t>
            </a:r>
          </a:p>
          <a:p>
            <a:pPr marL="342900" lvl="0" indent="-342900" algn="l" rtl="0"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" sz="1800" dirty="0"/>
              <a:t>Gerenciar e versões dos pacotes e módulos Python de cada ambiente.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158413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Instalação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656395" y="1676343"/>
            <a:ext cx="3533290" cy="2691052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842775" y="1676343"/>
            <a:ext cx="3910392" cy="3124257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Pode-se instalar a versão com interface gráfica ou sem (eu prefiro sem), mas é importante marcar as duas opções da tela ao lado durante a instalação.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Com interface: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>
                <a:hlinkClick r:id="rId3"/>
              </a:rPr>
              <a:t>https://www.anaconda.com/products/individual</a:t>
            </a:r>
            <a:endParaRPr lang="pt-BR"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/>
              <a:t>Sem interface: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>
                <a:hlinkClick r:id="rId4"/>
              </a:rPr>
              <a:t>https://docs.conda.io/en/latest/miniconda.html</a:t>
            </a:r>
            <a:endParaRPr lang="en"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CE721E-ED8D-4AC3-84C8-AE6B92D9F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526" y="1866893"/>
            <a:ext cx="2386013" cy="185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53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Criando o primeiro ambiente (Pt 1)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4890810" y="1762974"/>
            <a:ext cx="3533290" cy="2691052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649696" y="1438508"/>
            <a:ext cx="3910392" cy="3124257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Ap</a:t>
            </a:r>
            <a:r>
              <a:rPr lang="pt-BR" sz="1400" dirty="0" err="1"/>
              <a:t>ós</a:t>
            </a:r>
            <a:r>
              <a:rPr lang="pt-BR" sz="1400" dirty="0"/>
              <a:t> a instalação, </a:t>
            </a:r>
            <a:r>
              <a:rPr lang="en" sz="1400" dirty="0"/>
              <a:t>no menu iniciar, procure pelo Anaconda3 e inicie o Anaconda Powershell Prompt</a:t>
            </a:r>
            <a:endParaRPr lang="en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9F860D42-95B7-4EB3-837A-99876E1E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557" y="1900702"/>
            <a:ext cx="2796782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50225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2615</Words>
  <Application>Microsoft Office PowerPoint</Application>
  <PresentationFormat>Apresentação na tela (16:9)</PresentationFormat>
  <Paragraphs>186</Paragraphs>
  <Slides>49</Slides>
  <Notes>49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6" baseType="lpstr">
      <vt:lpstr>Fira Sans Condensed</vt:lpstr>
      <vt:lpstr>Advent Pro Light</vt:lpstr>
      <vt:lpstr>Arial</vt:lpstr>
      <vt:lpstr>Rajdhani</vt:lpstr>
      <vt:lpstr>Fira Sans Condensed Light</vt:lpstr>
      <vt:lpstr>Anton</vt:lpstr>
      <vt:lpstr>Ai Tech Agency by Slidesgo</vt:lpstr>
      <vt:lpstr>Python</vt:lpstr>
      <vt:lpstr>Por que Python?</vt:lpstr>
      <vt:lpstr>02</vt:lpstr>
      <vt:lpstr>Principais atrativos</vt:lpstr>
      <vt:lpstr>Características da linguagem</vt:lpstr>
      <vt:lpstr>Anaconda</vt:lpstr>
      <vt:lpstr>Sobre o Anaconda</vt:lpstr>
      <vt:lpstr>Instalação</vt:lpstr>
      <vt:lpstr>Criando o primeiro ambiente (Pt 1)</vt:lpstr>
      <vt:lpstr>Criando o primeiro ambiente (Pt 2)</vt:lpstr>
      <vt:lpstr>Criando o primeiro ambiente (Pt 3)</vt:lpstr>
      <vt:lpstr>Criando o primeiro ambiente (Pt 4)</vt:lpstr>
      <vt:lpstr>Criando o primeiro ambiente (Pt 5)</vt:lpstr>
      <vt:lpstr>Criando o primeiro ambiente (Pt 6)</vt:lpstr>
      <vt:lpstr>Observações finais</vt:lpstr>
      <vt:lpstr>Pypi e pip</vt:lpstr>
      <vt:lpstr>Introdução</vt:lpstr>
      <vt:lpstr>Por que usar pip e como usar?</vt:lpstr>
      <vt:lpstr>Exemplos</vt:lpstr>
      <vt:lpstr>Pacotes de interesse</vt:lpstr>
      <vt:lpstr>Git</vt:lpstr>
      <vt:lpstr>Introdução</vt:lpstr>
      <vt:lpstr>Algumas considerações</vt:lpstr>
      <vt:lpstr>Criando um repositório (Pt 1)</vt:lpstr>
      <vt:lpstr>Criando um repositório (Pt 2)</vt:lpstr>
      <vt:lpstr>Clonando um repositório (Pt 1)</vt:lpstr>
      <vt:lpstr>Clonando um repositório (Pt 2)</vt:lpstr>
      <vt:lpstr>Clonando um repositório (Pt 3)</vt:lpstr>
      <vt:lpstr>Observações finais</vt:lpstr>
      <vt:lpstr>Pycharm</vt:lpstr>
      <vt:lpstr>Por que PyCharm?</vt:lpstr>
      <vt:lpstr>Instalação</vt:lpstr>
      <vt:lpstr>Abrindo um projeto/repositório (Pt 1)</vt:lpstr>
      <vt:lpstr>Abrindo um projeto/repositório (Pt 2)</vt:lpstr>
      <vt:lpstr>Abrindo um projeto/repositório (Pt 3)</vt:lpstr>
      <vt:lpstr>Configurando o projeto (Pt 1)</vt:lpstr>
      <vt:lpstr>Configurando o projeto (Pt 2)</vt:lpstr>
      <vt:lpstr>Configurando o projeto (Pt 3)</vt:lpstr>
      <vt:lpstr>Configurando o projeto (Pt 4)</vt:lpstr>
      <vt:lpstr>Configurando um script (Pt 1)</vt:lpstr>
      <vt:lpstr>Configurando um script (Pt 2)</vt:lpstr>
      <vt:lpstr>Configurando um script (Pt 3)</vt:lpstr>
      <vt:lpstr>Configurando um script (Pt 4)</vt:lpstr>
      <vt:lpstr>Configurando um script (Pt 5)</vt:lpstr>
      <vt:lpstr>Configurando um script (Pt 6)</vt:lpstr>
      <vt:lpstr>Abrindo o console</vt:lpstr>
      <vt:lpstr>Conclusões</vt:lpstr>
      <vt:lpstr>Conclusões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 AGENCY</dc:title>
  <dc:creator>João Carlos Yokoyama Menezes</dc:creator>
  <cp:lastModifiedBy>João Carlos Yokoyama Menezes</cp:lastModifiedBy>
  <cp:revision>41</cp:revision>
  <dcterms:modified xsi:type="dcterms:W3CDTF">2021-03-26T02:58:37Z</dcterms:modified>
</cp:coreProperties>
</file>